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94" r:id="rId3"/>
    <p:sldId id="272" r:id="rId4"/>
    <p:sldId id="297" r:id="rId5"/>
  </p:sldIdLst>
  <p:sldSz cx="9144000" cy="6858000" type="screen4x3"/>
  <p:notesSz cx="6797675" cy="987425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110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466" autoAdjust="0"/>
    <p:restoredTop sz="94701" autoAdjust="0"/>
  </p:normalViewPr>
  <p:slideViewPr>
    <p:cSldViewPr>
      <p:cViewPr>
        <p:scale>
          <a:sx n="112" d="100"/>
          <a:sy n="112" d="100"/>
        </p:scale>
        <p:origin x="-466" y="6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7" d="100"/>
          <a:sy n="87" d="100"/>
        </p:scale>
        <p:origin x="-3738" y="-72"/>
      </p:cViewPr>
      <p:guideLst>
        <p:guide orient="horz" pos="3110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8EA4FF-B4C0-45DD-A5A2-3619056FCBED}" type="datetimeFigureOut">
              <a:rPr lang="de-AT" smtClean="0"/>
              <a:t>25.07.2016</a:t>
            </a:fld>
            <a:endParaRPr lang="de-AT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931863" y="741363"/>
            <a:ext cx="4933950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9768" y="4690269"/>
            <a:ext cx="5438140" cy="444341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378824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50443" y="9378824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27F4EE6-08FC-4D57-B6C6-8AAFD3A46818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7873842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 sz="1200" b="0" i="0" u="none" strike="noStrike" baseline="0" dirty="0" smtClean="0"/>
          </a:p>
          <a:p>
            <a:r>
              <a:rPr lang="de-AT" sz="1200" b="0" i="0" u="none" strike="noStrike" kern="1200" baseline="30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JROEASENANREUCMH ,</a:t>
            </a:r>
          </a:p>
          <a:p>
            <a:endParaRPr lang="de-AT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de-AT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„</a:t>
            </a:r>
          </a:p>
          <a:p>
            <a:endParaRPr lang="de-AT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de-AT" sz="1200" b="0" i="1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':,,t</a:t>
            </a:r>
            <a:endParaRPr lang="de-AT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7F4EE6-08FC-4D57-B6C6-8AAFD3A46818}" type="slidenum">
              <a:rPr lang="de-AT" smtClean="0"/>
              <a:t>1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5200168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332656"/>
            <a:ext cx="7772400" cy="506487"/>
          </a:xfrm>
        </p:spPr>
        <p:txBody>
          <a:bodyPr>
            <a:normAutofit/>
          </a:bodyPr>
          <a:lstStyle>
            <a:lvl1pPr>
              <a:defRPr sz="2000"/>
            </a:lvl1pPr>
          </a:lstStyle>
          <a:p>
            <a:r>
              <a:rPr lang="de-DE" dirty="0" smtClean="0"/>
              <a:t>Titelmasterformat durch Klicken bearbeiten</a:t>
            </a:r>
            <a:endParaRPr lang="de-AT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DC315-0FE4-438D-B8EA-88D98167F01E}" type="datetime1">
              <a:rPr lang="de-AT" smtClean="0"/>
              <a:t>25.07.2016</a:t>
            </a:fld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2F58B-FEA2-45DC-A4A4-F4417CFB5841}" type="slidenum">
              <a:rPr lang="de-AT" smtClean="0"/>
              <a:t>‹Nr.›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4160550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F1E17-10FA-46A2-8E79-975904C6CD5F}" type="datetime1">
              <a:rPr lang="de-AT" smtClean="0"/>
              <a:t>25.07.2016</a:t>
            </a:fld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2F58B-FEA2-45DC-A4A4-F4417CFB5841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205208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777CB-E0EA-4F9A-B343-DE25BD54897A}" type="datetime1">
              <a:rPr lang="de-AT" smtClean="0"/>
              <a:t>25.07.2016</a:t>
            </a:fld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2F58B-FEA2-45DC-A4A4-F4417CFB5841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2078311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2000"/>
            </a:lvl1pPr>
          </a:lstStyle>
          <a:p>
            <a:r>
              <a:rPr lang="de-DE" dirty="0" smtClean="0"/>
              <a:t>Titelmasterformat durch Klicken bearbeiten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24306-99BE-404B-B719-CD38A868CC0C}" type="datetime1">
              <a:rPr lang="de-AT" smtClean="0"/>
              <a:t>25.07.2016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347864" y="5229200"/>
            <a:ext cx="2887960" cy="340147"/>
          </a:xfrm>
          <a:prstGeom prst="rect">
            <a:avLst/>
          </a:prstGeom>
        </p:spPr>
        <p:txBody>
          <a:bodyPr/>
          <a:lstStyle/>
          <a:p>
            <a:endParaRPr lang="de-AT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2F58B-FEA2-45DC-A4A4-F4417CFB5841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1123361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>
            <a:normAutofit/>
          </a:bodyPr>
          <a:lstStyle>
            <a:lvl1pPr algn="l">
              <a:defRPr sz="2800" b="1" cap="all"/>
            </a:lvl1pPr>
          </a:lstStyle>
          <a:p>
            <a:r>
              <a:rPr lang="de-DE" dirty="0" smtClean="0"/>
              <a:t>Titelmasterformat durch Klicken bearbeiten</a:t>
            </a:r>
            <a:endParaRPr lang="de-AT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781597-F8BF-4447-AEC4-C799693FAD51}" type="datetime1">
              <a:rPr lang="de-AT" smtClean="0"/>
              <a:t>25.07.2016</a:t>
            </a:fld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2F58B-FEA2-45DC-A4A4-F4417CFB5841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2639920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69D525-FDDA-4032-AB28-E2B56F90245B}" type="datetime1">
              <a:rPr lang="de-AT" smtClean="0"/>
              <a:t>25.07.2016</a:t>
            </a:fld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2F58B-FEA2-45DC-A4A4-F4417CFB5841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9781133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74935-FE34-40E2-8362-789DAE423549}" type="datetime1">
              <a:rPr lang="de-AT" smtClean="0"/>
              <a:t>25.07.2016</a:t>
            </a:fld>
            <a:endParaRPr lang="de-AT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>
          <a:xfrm>
            <a:off x="3347864" y="5229200"/>
            <a:ext cx="2887960" cy="340147"/>
          </a:xfrm>
          <a:prstGeom prst="rect">
            <a:avLst/>
          </a:prstGeom>
        </p:spPr>
        <p:txBody>
          <a:bodyPr/>
          <a:lstStyle/>
          <a:p>
            <a:endParaRPr lang="de-AT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2F58B-FEA2-45DC-A4A4-F4417CFB5841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098189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EF9729-B834-4C88-8649-7EED8DDBD0A9}" type="datetime1">
              <a:rPr lang="de-AT" smtClean="0"/>
              <a:t>25.07.2016</a:t>
            </a:fld>
            <a:endParaRPr lang="de-AT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2F58B-FEA2-45DC-A4A4-F4417CFB5841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6732224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1974E-3CE7-4EA6-B3C6-D2E24F3B00DB}" type="datetime1">
              <a:rPr lang="de-AT" smtClean="0"/>
              <a:t>25.07.2016</a:t>
            </a:fld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2F58B-FEA2-45DC-A4A4-F4417CFB5841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2245521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B7371-1699-43BD-ABC5-1AB60AC6A087}" type="datetime1">
              <a:rPr lang="de-AT" smtClean="0"/>
              <a:t>25.07.2016</a:t>
            </a:fld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2F58B-FEA2-45DC-A4A4-F4417CFB5841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5295970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AT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4AEE5-F142-4089-BA17-B71ED2344D1D}" type="datetime1">
              <a:rPr lang="de-AT" smtClean="0"/>
              <a:t>25.07.2016</a:t>
            </a:fld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2F58B-FEA2-45DC-A4A4-F4417CFB5841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0364338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dirty="0" smtClean="0"/>
              <a:t>Textmasterformat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AT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18B19A-016F-416A-BA2A-A0361DD5A8AA}" type="datetime1">
              <a:rPr lang="de-AT" smtClean="0"/>
              <a:t>25.07.2016</a:t>
            </a:fld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388424" y="6356350"/>
            <a:ext cx="2983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9FFC27-0AD9-4180-AC50-7B9D0E83E872}" type="slidenum">
              <a:rPr lang="de-AT" smtClean="0"/>
              <a:t>‹Nr.›</a:t>
            </a:fld>
            <a:endParaRPr lang="de-AT" dirty="0"/>
          </a:p>
        </p:txBody>
      </p:sp>
      <p:sp>
        <p:nvSpPr>
          <p:cNvPr id="8" name="Textfeld 7"/>
          <p:cNvSpPr txBox="1"/>
          <p:nvPr userDrawn="1"/>
        </p:nvSpPr>
        <p:spPr>
          <a:xfrm>
            <a:off x="3131840" y="6309320"/>
            <a:ext cx="266429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AT" sz="1600" b="1" kern="1200" dirty="0" smtClean="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addmanu.at</a:t>
            </a:r>
          </a:p>
          <a:p>
            <a:endParaRPr lang="de-AT" sz="1600" dirty="0"/>
          </a:p>
        </p:txBody>
      </p:sp>
      <p:cxnSp>
        <p:nvCxnSpPr>
          <p:cNvPr id="7" name="Gerade Verbindung 6"/>
          <p:cNvCxnSpPr/>
          <p:nvPr userDrawn="1"/>
        </p:nvCxnSpPr>
        <p:spPr>
          <a:xfrm>
            <a:off x="0" y="6165304"/>
            <a:ext cx="9144000" cy="0"/>
          </a:xfrm>
          <a:prstGeom prst="line">
            <a:avLst/>
          </a:prstGeom>
          <a:ln w="63500" cmpd="dbl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418934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13" Type="http://schemas.openxmlformats.org/officeDocument/2006/relationships/image" Target="../media/image11.gif"/><Relationship Id="rId18" Type="http://schemas.openxmlformats.org/officeDocument/2006/relationships/image" Target="../media/image16.jpeg"/><Relationship Id="rId3" Type="http://schemas.openxmlformats.org/officeDocument/2006/relationships/image" Target="../media/image1.jpeg"/><Relationship Id="rId21" Type="http://schemas.openxmlformats.org/officeDocument/2006/relationships/image" Target="../media/image19.jpeg"/><Relationship Id="rId7" Type="http://schemas.openxmlformats.org/officeDocument/2006/relationships/image" Target="../media/image5.jpeg"/><Relationship Id="rId12" Type="http://schemas.openxmlformats.org/officeDocument/2006/relationships/image" Target="../media/image10.jpeg"/><Relationship Id="rId17" Type="http://schemas.openxmlformats.org/officeDocument/2006/relationships/image" Target="../media/image15.pn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14.jpeg"/><Relationship Id="rId20" Type="http://schemas.openxmlformats.org/officeDocument/2006/relationships/image" Target="../media/image18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11" Type="http://schemas.openxmlformats.org/officeDocument/2006/relationships/image" Target="../media/image9.jpeg"/><Relationship Id="rId5" Type="http://schemas.openxmlformats.org/officeDocument/2006/relationships/image" Target="../media/image3.png"/><Relationship Id="rId15" Type="http://schemas.openxmlformats.org/officeDocument/2006/relationships/image" Target="../media/image13.jpeg"/><Relationship Id="rId10" Type="http://schemas.openxmlformats.org/officeDocument/2006/relationships/image" Target="../media/image8.jpeg"/><Relationship Id="rId19" Type="http://schemas.openxmlformats.org/officeDocument/2006/relationships/image" Target="../media/image17.jpg"/><Relationship Id="rId4" Type="http://schemas.openxmlformats.org/officeDocument/2006/relationships/image" Target="../media/image2.jpeg"/><Relationship Id="rId9" Type="http://schemas.openxmlformats.org/officeDocument/2006/relationships/image" Target="../media/image7.jpeg"/><Relationship Id="rId14" Type="http://schemas.openxmlformats.org/officeDocument/2006/relationships/image" Target="../media/image12.jpeg"/><Relationship Id="rId22" Type="http://schemas.openxmlformats.org/officeDocument/2006/relationships/image" Target="../media/image20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tertitel 2"/>
          <p:cNvSpPr>
            <a:spLocks noGrp="1"/>
          </p:cNvSpPr>
          <p:nvPr>
            <p:ph type="subTitle" idx="4294967295"/>
          </p:nvPr>
        </p:nvSpPr>
        <p:spPr>
          <a:xfrm>
            <a:off x="611560" y="4509120"/>
            <a:ext cx="8136904" cy="1584176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GB" sz="2800" b="1" cap="small" dirty="0" smtClean="0"/>
              <a:t>Strengthening the Austrian Value Chain for Additive Manufacturing in industrial Production </a:t>
            </a:r>
          </a:p>
          <a:p>
            <a:pPr marL="0" indent="0">
              <a:buNone/>
            </a:pPr>
            <a:r>
              <a:rPr lang="en-GB" sz="2400" b="1" cap="small" dirty="0" smtClean="0">
                <a:solidFill>
                  <a:schemeClr val="accent1">
                    <a:lumMod val="75000"/>
                  </a:schemeClr>
                </a:solidFill>
              </a:rPr>
              <a:t>„</a:t>
            </a:r>
            <a:r>
              <a:rPr lang="en-GB" sz="2400" b="1" dirty="0" err="1" smtClean="0">
                <a:solidFill>
                  <a:schemeClr val="accent1">
                    <a:lumMod val="75000"/>
                  </a:schemeClr>
                </a:solidFill>
              </a:rPr>
              <a:t>addmanu</a:t>
            </a:r>
            <a:r>
              <a:rPr lang="en-GB" sz="2400" b="1" cap="small" dirty="0" smtClean="0">
                <a:solidFill>
                  <a:schemeClr val="accent1">
                    <a:lumMod val="75000"/>
                  </a:schemeClr>
                </a:solidFill>
              </a:rPr>
              <a:t>“</a:t>
            </a:r>
          </a:p>
          <a:p>
            <a:pPr marL="0" indent="0">
              <a:buNone/>
            </a:pPr>
            <a:endParaRPr lang="de-AT" sz="1800" cap="small" dirty="0" smtClean="0"/>
          </a:p>
          <a:p>
            <a:pPr marL="0" indent="0">
              <a:buNone/>
            </a:pPr>
            <a:r>
              <a:rPr lang="de-AT" sz="1600" b="1" cap="small" dirty="0" smtClean="0"/>
              <a:t>Project-Abstract </a:t>
            </a:r>
            <a:endParaRPr lang="de-AT" sz="1600" cap="small" dirty="0" smtClean="0"/>
          </a:p>
        </p:txBody>
      </p:sp>
      <p:pic>
        <p:nvPicPr>
          <p:cNvPr id="6" name="Grafi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63888" y="2718114"/>
            <a:ext cx="2310836" cy="601103"/>
          </a:xfrm>
          <a:prstGeom prst="rect">
            <a:avLst/>
          </a:prstGeom>
        </p:spPr>
      </p:pic>
      <p:pic>
        <p:nvPicPr>
          <p:cNvPr id="7" name="Grafik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5404" y="410655"/>
            <a:ext cx="1903765" cy="506166"/>
          </a:xfrm>
          <a:prstGeom prst="rect">
            <a:avLst/>
          </a:prstGeom>
        </p:spPr>
      </p:pic>
      <p:pic>
        <p:nvPicPr>
          <p:cNvPr id="9" name="Grafik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54568" y="1390473"/>
            <a:ext cx="1858543" cy="433423"/>
          </a:xfrm>
          <a:prstGeom prst="rect">
            <a:avLst/>
          </a:prstGeom>
        </p:spPr>
      </p:pic>
      <p:pic>
        <p:nvPicPr>
          <p:cNvPr id="10" name="Grafik 9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74724" y="1766238"/>
            <a:ext cx="1977600" cy="408466"/>
          </a:xfrm>
          <a:prstGeom prst="rect">
            <a:avLst/>
          </a:prstGeom>
        </p:spPr>
      </p:pic>
      <p:pic>
        <p:nvPicPr>
          <p:cNvPr id="11" name="Grafik 10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64623" y="2850602"/>
            <a:ext cx="1638349" cy="525975"/>
          </a:xfrm>
          <a:prstGeom prst="rect">
            <a:avLst/>
          </a:prstGeom>
        </p:spPr>
      </p:pic>
      <p:pic>
        <p:nvPicPr>
          <p:cNvPr id="12" name="Grafik 11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4619" y="2850602"/>
            <a:ext cx="2376264" cy="336126"/>
          </a:xfrm>
          <a:prstGeom prst="rect">
            <a:avLst/>
          </a:prstGeom>
        </p:spPr>
      </p:pic>
      <p:pic>
        <p:nvPicPr>
          <p:cNvPr id="13" name="Grafik 12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1720" y="503100"/>
            <a:ext cx="1161392" cy="590903"/>
          </a:xfrm>
          <a:prstGeom prst="rect">
            <a:avLst/>
          </a:prstGeom>
        </p:spPr>
      </p:pic>
      <p:pic>
        <p:nvPicPr>
          <p:cNvPr id="14" name="Grafik 13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21618" y="3537914"/>
            <a:ext cx="2080475" cy="391619"/>
          </a:xfrm>
          <a:prstGeom prst="rect">
            <a:avLst/>
          </a:prstGeom>
        </p:spPr>
      </p:pic>
      <p:pic>
        <p:nvPicPr>
          <p:cNvPr id="15" name="Grafik 14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6565" y="3319218"/>
            <a:ext cx="1179902" cy="706878"/>
          </a:xfrm>
          <a:prstGeom prst="rect">
            <a:avLst/>
          </a:prstGeom>
        </p:spPr>
      </p:pic>
      <p:pic>
        <p:nvPicPr>
          <p:cNvPr id="18" name="Grafik 3"/>
          <p:cNvPicPr>
            <a:picLocks noChangeAspect="1"/>
          </p:cNvPicPr>
          <p:nvPr/>
        </p:nvPicPr>
        <p:blipFill rotWithShape="1"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844"/>
          <a:stretch/>
        </p:blipFill>
        <p:spPr bwMode="auto">
          <a:xfrm>
            <a:off x="4677776" y="1568912"/>
            <a:ext cx="751366" cy="967069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9" name="Grafik 4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7431"/>
          <a:stretch/>
        </p:blipFill>
        <p:spPr bwMode="auto">
          <a:xfrm>
            <a:off x="3496328" y="1489173"/>
            <a:ext cx="1029224" cy="1029224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6" name="Grafik 15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3526262"/>
            <a:ext cx="1605288" cy="384695"/>
          </a:xfrm>
          <a:prstGeom prst="rect">
            <a:avLst/>
          </a:prstGeom>
        </p:spPr>
      </p:pic>
      <p:pic>
        <p:nvPicPr>
          <p:cNvPr id="17" name="Grafik 16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09489" y="3452168"/>
            <a:ext cx="1535680" cy="532881"/>
          </a:xfrm>
          <a:prstGeom prst="rect">
            <a:avLst/>
          </a:prstGeom>
        </p:spPr>
      </p:pic>
      <p:pic>
        <p:nvPicPr>
          <p:cNvPr id="20" name="Grafik 19"/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62795" y="620688"/>
            <a:ext cx="1591001" cy="542079"/>
          </a:xfrm>
          <a:prstGeom prst="rect">
            <a:avLst/>
          </a:prstGeom>
        </p:spPr>
      </p:pic>
      <p:pic>
        <p:nvPicPr>
          <p:cNvPr id="26" name="Grafik 25"/>
          <p:cNvPicPr>
            <a:picLocks noChangeAspect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29563" y="1041108"/>
            <a:ext cx="1270117" cy="590605"/>
          </a:xfrm>
          <a:prstGeom prst="rect">
            <a:avLst/>
          </a:prstGeom>
        </p:spPr>
      </p:pic>
      <p:pic>
        <p:nvPicPr>
          <p:cNvPr id="27" name="Grafik 26"/>
          <p:cNvPicPr>
            <a:picLocks noChangeAspect="1"/>
          </p:cNvPicPr>
          <p:nvPr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4998" y="2437186"/>
            <a:ext cx="1375141" cy="256693"/>
          </a:xfrm>
          <a:prstGeom prst="rect">
            <a:avLst/>
          </a:prstGeom>
        </p:spPr>
      </p:pic>
      <p:pic>
        <p:nvPicPr>
          <p:cNvPr id="29" name="Grafik 28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02681" y="1206626"/>
            <a:ext cx="1442258" cy="477982"/>
          </a:xfrm>
          <a:prstGeom prst="rect">
            <a:avLst/>
          </a:prstGeom>
        </p:spPr>
      </p:pic>
      <p:sp>
        <p:nvSpPr>
          <p:cNvPr id="2" name="Textfeld 1"/>
          <p:cNvSpPr txBox="1"/>
          <p:nvPr/>
        </p:nvSpPr>
        <p:spPr>
          <a:xfrm>
            <a:off x="8607497" y="6386221"/>
            <a:ext cx="43204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F1828E99-BE0B-42A0-A6EC-3A6C25B9AB1A}" type="slidenum">
              <a:rPr lang="de-AT" sz="1100" smtClean="0"/>
              <a:t>1</a:t>
            </a:fld>
            <a:endParaRPr lang="de-AT" sz="1100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365104"/>
            <a:ext cx="9144000" cy="60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Grafik 3"/>
          <p:cNvPicPr>
            <a:picLocks noChangeAspect="1"/>
          </p:cNvPicPr>
          <p:nvPr/>
        </p:nvPicPr>
        <p:blipFill>
          <a:blip r:embed="rId2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1151" y="2307263"/>
            <a:ext cx="1188035" cy="516537"/>
          </a:xfrm>
          <a:prstGeom prst="rect">
            <a:avLst/>
          </a:prstGeom>
        </p:spPr>
      </p:pic>
      <p:pic>
        <p:nvPicPr>
          <p:cNvPr id="5" name="Grafik 4"/>
          <p:cNvPicPr>
            <a:picLocks noChangeAspect="1"/>
          </p:cNvPicPr>
          <p:nvPr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4619" y="2174703"/>
            <a:ext cx="2014406" cy="3424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198294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778098"/>
          </a:xfrm>
        </p:spPr>
        <p:txBody>
          <a:bodyPr/>
          <a:lstStyle/>
          <a:p>
            <a:r>
              <a:rPr lang="de-AT" b="1" cap="small" dirty="0" smtClean="0"/>
              <a:t>Strategic </a:t>
            </a:r>
            <a:r>
              <a:rPr lang="de-AT" b="1" cap="small" dirty="0"/>
              <a:t>G</a:t>
            </a:r>
            <a:r>
              <a:rPr lang="de-AT" b="1" cap="small" dirty="0" smtClean="0"/>
              <a:t>oals </a:t>
            </a:r>
            <a:r>
              <a:rPr lang="de-AT" b="1" cap="small" dirty="0" err="1" smtClean="0"/>
              <a:t>and</a:t>
            </a:r>
            <a:r>
              <a:rPr lang="de-AT" b="1" cap="small" dirty="0" smtClean="0"/>
              <a:t> </a:t>
            </a:r>
            <a:r>
              <a:rPr lang="de-AT" b="1" cap="small" dirty="0" err="1" smtClean="0"/>
              <a:t>Objectives</a:t>
            </a:r>
            <a:r>
              <a:rPr lang="de-AT" b="1" cap="small" dirty="0" smtClean="0"/>
              <a:t> </a:t>
            </a:r>
            <a:r>
              <a:rPr lang="de-AT" b="1" cap="small" dirty="0" err="1" smtClean="0"/>
              <a:t>of</a:t>
            </a:r>
            <a:r>
              <a:rPr lang="de-AT" b="1" cap="small" dirty="0" smtClean="0"/>
              <a:t> </a:t>
            </a:r>
            <a:r>
              <a:rPr lang="de-AT" b="1" cap="small" dirty="0" err="1" smtClean="0"/>
              <a:t>addmanu</a:t>
            </a:r>
            <a:endParaRPr lang="de-AT" cap="small" dirty="0"/>
          </a:p>
        </p:txBody>
      </p:sp>
      <p:sp>
        <p:nvSpPr>
          <p:cNvPr id="4" name="Textfeld 3"/>
          <p:cNvSpPr txBox="1"/>
          <p:nvPr/>
        </p:nvSpPr>
        <p:spPr>
          <a:xfrm>
            <a:off x="755574" y="1268760"/>
            <a:ext cx="7488833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b="1" dirty="0" smtClean="0">
                <a:solidFill>
                  <a:schemeClr val="accent1">
                    <a:lumMod val="75000"/>
                  </a:schemeClr>
                </a:solidFill>
              </a:rPr>
              <a:t>Austrian </a:t>
            </a:r>
            <a:r>
              <a:rPr lang="en-GB" sz="1600" b="1" dirty="0" smtClean="0">
                <a:solidFill>
                  <a:schemeClr val="accent1">
                    <a:lumMod val="75000"/>
                  </a:schemeClr>
                </a:solidFill>
              </a:rPr>
              <a:t>fl</a:t>
            </a:r>
            <a:r>
              <a:rPr lang="en-GB" sz="1600" b="1" dirty="0" smtClean="0">
                <a:solidFill>
                  <a:schemeClr val="accent1">
                    <a:lumMod val="75000"/>
                  </a:schemeClr>
                </a:solidFill>
              </a:rPr>
              <a:t>ag ship project </a:t>
            </a:r>
            <a:r>
              <a:rPr lang="en-GB" sz="1600" b="1" dirty="0" err="1" smtClean="0">
                <a:solidFill>
                  <a:schemeClr val="accent1">
                    <a:lumMod val="75000"/>
                  </a:schemeClr>
                </a:solidFill>
              </a:rPr>
              <a:t>addmanu</a:t>
            </a:r>
            <a:r>
              <a:rPr lang="en-GB" sz="1600" b="1" dirty="0" smtClean="0">
                <a:solidFill>
                  <a:schemeClr val="accent1">
                    <a:lumMod val="75000"/>
                  </a:schemeClr>
                </a:solidFill>
              </a:rPr>
              <a:t> concentrates on industrial application of additive manufacturing 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6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b="1" dirty="0" smtClean="0">
                <a:solidFill>
                  <a:schemeClr val="accent1">
                    <a:lumMod val="75000"/>
                  </a:schemeClr>
                </a:solidFill>
              </a:rPr>
              <a:t>Scope on key topics „industrial production“ addressing the following issues</a:t>
            </a:r>
            <a:r>
              <a:rPr lang="de-AT" sz="1600" b="1" dirty="0" smtClean="0">
                <a:solidFill>
                  <a:schemeClr val="accent1">
                    <a:lumMod val="75000"/>
                  </a:schemeClr>
                </a:solidFill>
              </a:rPr>
              <a:t>:</a:t>
            </a:r>
            <a:endParaRPr lang="de-AT" sz="1600" dirty="0">
              <a:solidFill>
                <a:schemeClr val="accent1">
                  <a:lumMod val="75000"/>
                </a:schemeClr>
              </a:solidFill>
            </a:endParaRPr>
          </a:p>
          <a:p>
            <a:endParaRPr lang="de-AT" sz="1600" dirty="0" smtClean="0"/>
          </a:p>
          <a:p>
            <a:pPr marL="1074738" indent="-355600">
              <a:buFont typeface="Arial" panose="020B0604020202020204" pitchFamily="34" charset="0"/>
              <a:buChar char="•"/>
            </a:pPr>
            <a:r>
              <a:rPr lang="en-GB" sz="1600" b="1" dirty="0" smtClean="0"/>
              <a:t>New materials </a:t>
            </a:r>
          </a:p>
          <a:p>
            <a:pPr marL="1074738" indent="-355600">
              <a:buFont typeface="Arial" panose="020B0604020202020204" pitchFamily="34" charset="0"/>
              <a:buChar char="•"/>
            </a:pPr>
            <a:endParaRPr lang="en-GB" sz="1600" b="1" dirty="0" smtClean="0"/>
          </a:p>
          <a:p>
            <a:pPr marL="1074738" indent="-355600">
              <a:buFont typeface="Arial" panose="020B0604020202020204" pitchFamily="34" charset="0"/>
              <a:buChar char="•"/>
            </a:pPr>
            <a:r>
              <a:rPr lang="en-GB" sz="1600" b="1" dirty="0" smtClean="0"/>
              <a:t>New production processes </a:t>
            </a:r>
          </a:p>
          <a:p>
            <a:pPr marL="1074738" indent="-355600">
              <a:buFont typeface="Arial" panose="020B0604020202020204" pitchFamily="34" charset="0"/>
              <a:buChar char="•"/>
            </a:pPr>
            <a:endParaRPr lang="en-GB" sz="1600" b="1" dirty="0" smtClean="0"/>
          </a:p>
          <a:p>
            <a:pPr marL="1074738" indent="-355600">
              <a:buFont typeface="Arial" panose="020B0604020202020204" pitchFamily="34" charset="0"/>
              <a:buChar char="•"/>
            </a:pPr>
            <a:r>
              <a:rPr lang="en-GB" sz="1600" b="1" dirty="0" smtClean="0"/>
              <a:t>Application and production orientated design for additive manufactured parts</a:t>
            </a:r>
          </a:p>
          <a:p>
            <a:pPr marL="1074738" indent="-355600">
              <a:buFont typeface="Arial" panose="020B0604020202020204" pitchFamily="34" charset="0"/>
              <a:buChar char="•"/>
            </a:pPr>
            <a:endParaRPr lang="en-GB" sz="1600" b="1" dirty="0" smtClean="0"/>
          </a:p>
          <a:p>
            <a:pPr marL="1074738" indent="-355600">
              <a:buFont typeface="Arial" panose="020B0604020202020204" pitchFamily="34" charset="0"/>
              <a:buChar char="•"/>
            </a:pPr>
            <a:r>
              <a:rPr lang="en-GB" sz="1600" b="1" dirty="0" smtClean="0"/>
              <a:t>Novel application </a:t>
            </a:r>
          </a:p>
          <a:p>
            <a:pPr marL="1074738" indent="-355600">
              <a:buFont typeface="Arial" panose="020B0604020202020204" pitchFamily="34" charset="0"/>
              <a:buChar char="•"/>
            </a:pPr>
            <a:endParaRPr lang="en-GB" sz="1600" b="1" dirty="0" smtClean="0"/>
          </a:p>
          <a:p>
            <a:pPr marL="1074738" indent="-355600">
              <a:buFont typeface="Arial" panose="020B0604020202020204" pitchFamily="34" charset="0"/>
              <a:buChar char="•"/>
            </a:pPr>
            <a:r>
              <a:rPr lang="en-GB" sz="1600" b="1" dirty="0" smtClean="0"/>
              <a:t>Process integration und new business models </a:t>
            </a:r>
          </a:p>
          <a:p>
            <a:pPr marL="1074738" indent="-355600">
              <a:buFont typeface="Arial" panose="020B0604020202020204" pitchFamily="34" charset="0"/>
              <a:buChar char="•"/>
            </a:pPr>
            <a:endParaRPr lang="en-GB" sz="1600" b="1" dirty="0" smtClean="0"/>
          </a:p>
          <a:p>
            <a:pPr marL="1074738" indent="-355600">
              <a:buFont typeface="Arial" panose="020B0604020202020204" pitchFamily="34" charset="0"/>
              <a:buChar char="•"/>
            </a:pPr>
            <a:r>
              <a:rPr lang="en-GB" sz="1600" b="1" dirty="0" smtClean="0"/>
              <a:t>Strengthening of the Austrian industrial value chain by additive manufacturing </a:t>
            </a:r>
            <a:endParaRPr lang="en-GB" sz="1600" b="1" dirty="0"/>
          </a:p>
        </p:txBody>
      </p:sp>
      <p:sp>
        <p:nvSpPr>
          <p:cNvPr id="5" name="Textfeld 4"/>
          <p:cNvSpPr txBox="1"/>
          <p:nvPr/>
        </p:nvSpPr>
        <p:spPr>
          <a:xfrm>
            <a:off x="8607497" y="6386221"/>
            <a:ext cx="43204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F1828E99-BE0B-42A0-A6EC-3A6C25B9AB1A}" type="slidenum">
              <a:rPr lang="de-AT" sz="1100" smtClean="0"/>
              <a:t>2</a:t>
            </a:fld>
            <a:endParaRPr lang="de-AT" sz="1100" dirty="0"/>
          </a:p>
        </p:txBody>
      </p:sp>
    </p:spTree>
    <p:extLst>
      <p:ext uri="{BB962C8B-B14F-4D97-AF65-F5344CB8AC3E}">
        <p14:creationId xmlns:p14="http://schemas.microsoft.com/office/powerpoint/2010/main" val="4139542653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Gruppieren 36"/>
          <p:cNvGrpSpPr/>
          <p:nvPr/>
        </p:nvGrpSpPr>
        <p:grpSpPr>
          <a:xfrm>
            <a:off x="1043608" y="869037"/>
            <a:ext cx="6663727" cy="3455597"/>
            <a:chOff x="1043608" y="869037"/>
            <a:chExt cx="6663727" cy="3455597"/>
          </a:xfrm>
        </p:grpSpPr>
        <p:grpSp>
          <p:nvGrpSpPr>
            <p:cNvPr id="35" name="Gruppieren 34"/>
            <p:cNvGrpSpPr/>
            <p:nvPr/>
          </p:nvGrpSpPr>
          <p:grpSpPr>
            <a:xfrm>
              <a:off x="1043608" y="869037"/>
              <a:ext cx="6663727" cy="3455597"/>
              <a:chOff x="961731" y="875752"/>
              <a:chExt cx="6663727" cy="3455597"/>
            </a:xfrm>
          </p:grpSpPr>
          <p:pic>
            <p:nvPicPr>
              <p:cNvPr id="3" name="Grafik 2"/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961731" y="875752"/>
                <a:ext cx="6663727" cy="3455597"/>
              </a:xfrm>
              <a:prstGeom prst="rect">
                <a:avLst/>
              </a:prstGeom>
            </p:spPr>
          </p:pic>
          <p:pic>
            <p:nvPicPr>
              <p:cNvPr id="4" name="Picture 2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759657" y="2848545"/>
                <a:ext cx="159393" cy="154094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sp>
            <p:nvSpPr>
              <p:cNvPr id="7" name="Ellipse 6"/>
              <p:cNvSpPr/>
              <p:nvPr/>
            </p:nvSpPr>
            <p:spPr>
              <a:xfrm>
                <a:off x="6743978" y="1913724"/>
                <a:ext cx="133888" cy="129437"/>
              </a:xfrm>
              <a:prstGeom prst="ellipse">
                <a:avLst/>
              </a:prstGeom>
              <a:solidFill>
                <a:schemeClr val="accent3">
                  <a:lumMod val="50000"/>
                </a:schemeClr>
              </a:solidFill>
              <a:ln>
                <a:solidFill>
                  <a:schemeClr val="accent3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AT"/>
              </a:p>
            </p:txBody>
          </p:sp>
          <p:sp>
            <p:nvSpPr>
              <p:cNvPr id="14" name="Ellipse 13"/>
              <p:cNvSpPr/>
              <p:nvPr/>
            </p:nvSpPr>
            <p:spPr>
              <a:xfrm>
                <a:off x="5117438" y="2050697"/>
                <a:ext cx="133888" cy="129437"/>
              </a:xfrm>
              <a:prstGeom prst="ellipse">
                <a:avLst/>
              </a:prstGeom>
              <a:solidFill>
                <a:schemeClr val="accent3">
                  <a:lumMod val="50000"/>
                </a:schemeClr>
              </a:solidFill>
              <a:ln>
                <a:solidFill>
                  <a:schemeClr val="accent3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AT"/>
              </a:p>
            </p:txBody>
          </p:sp>
          <p:sp>
            <p:nvSpPr>
              <p:cNvPr id="15" name="Ellipse 14"/>
              <p:cNvSpPr/>
              <p:nvPr/>
            </p:nvSpPr>
            <p:spPr>
              <a:xfrm>
                <a:off x="5705465" y="2922116"/>
                <a:ext cx="133888" cy="129437"/>
              </a:xfrm>
              <a:prstGeom prst="ellipse">
                <a:avLst/>
              </a:prstGeom>
              <a:solidFill>
                <a:schemeClr val="accent3">
                  <a:lumMod val="50000"/>
                </a:schemeClr>
              </a:solidFill>
              <a:ln>
                <a:solidFill>
                  <a:schemeClr val="accent3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AT"/>
              </a:p>
            </p:txBody>
          </p:sp>
          <p:sp>
            <p:nvSpPr>
              <p:cNvPr id="16" name="Ellipse 15"/>
              <p:cNvSpPr/>
              <p:nvPr/>
            </p:nvSpPr>
            <p:spPr>
              <a:xfrm>
                <a:off x="6677034" y="2366755"/>
                <a:ext cx="133888" cy="129437"/>
              </a:xfrm>
              <a:prstGeom prst="ellipse">
                <a:avLst/>
              </a:prstGeom>
              <a:solidFill>
                <a:schemeClr val="accent3">
                  <a:lumMod val="50000"/>
                </a:schemeClr>
              </a:solidFill>
              <a:ln>
                <a:solidFill>
                  <a:schemeClr val="accent3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AT"/>
              </a:p>
            </p:txBody>
          </p:sp>
        </p:grpSp>
        <p:sp>
          <p:nvSpPr>
            <p:cNvPr id="8" name="Ellipse 7"/>
            <p:cNvSpPr/>
            <p:nvPr/>
          </p:nvSpPr>
          <p:spPr>
            <a:xfrm>
              <a:off x="6810922" y="1849005"/>
              <a:ext cx="133888" cy="129437"/>
            </a:xfrm>
            <a:prstGeom prst="ellipse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10" name="Ellipse 9"/>
            <p:cNvSpPr/>
            <p:nvPr/>
          </p:nvSpPr>
          <p:spPr>
            <a:xfrm>
              <a:off x="5338149" y="3221938"/>
              <a:ext cx="133888" cy="129437"/>
            </a:xfrm>
            <a:prstGeom prst="ellipse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17" name="Ellipse 16"/>
            <p:cNvSpPr/>
            <p:nvPr/>
          </p:nvSpPr>
          <p:spPr>
            <a:xfrm>
              <a:off x="6822222" y="2077159"/>
              <a:ext cx="133888" cy="129437"/>
            </a:xfrm>
            <a:prstGeom prst="ellipse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18" name="Ellipse 17"/>
            <p:cNvSpPr/>
            <p:nvPr/>
          </p:nvSpPr>
          <p:spPr>
            <a:xfrm>
              <a:off x="4971444" y="1967675"/>
              <a:ext cx="133888" cy="129437"/>
            </a:xfrm>
            <a:prstGeom prst="ellipse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21" name="Ellipse 20"/>
            <p:cNvSpPr/>
            <p:nvPr/>
          </p:nvSpPr>
          <p:spPr>
            <a:xfrm>
              <a:off x="4869540" y="2053105"/>
              <a:ext cx="133888" cy="129437"/>
            </a:xfrm>
            <a:prstGeom prst="ellipse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</p:grpSp>
      <p:grpSp>
        <p:nvGrpSpPr>
          <p:cNvPr id="36" name="Gruppieren 35"/>
          <p:cNvGrpSpPr/>
          <p:nvPr/>
        </p:nvGrpSpPr>
        <p:grpSpPr>
          <a:xfrm>
            <a:off x="2727325" y="1839597"/>
            <a:ext cx="3414155" cy="2180232"/>
            <a:chOff x="2727325" y="1839597"/>
            <a:chExt cx="3414155" cy="2180232"/>
          </a:xfrm>
        </p:grpSpPr>
        <p:sp>
          <p:nvSpPr>
            <p:cNvPr id="5" name="Ellipse 4"/>
            <p:cNvSpPr/>
            <p:nvPr/>
          </p:nvSpPr>
          <p:spPr>
            <a:xfrm>
              <a:off x="6007592" y="3272818"/>
              <a:ext cx="133888" cy="129437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6" name="Ellipse 5"/>
            <p:cNvSpPr/>
            <p:nvPr/>
          </p:nvSpPr>
          <p:spPr>
            <a:xfrm>
              <a:off x="5873703" y="2840978"/>
              <a:ext cx="133888" cy="129437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9" name="Ellipse 8"/>
            <p:cNvSpPr/>
            <p:nvPr/>
          </p:nvSpPr>
          <p:spPr>
            <a:xfrm>
              <a:off x="4688539" y="3831348"/>
              <a:ext cx="133888" cy="129437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11" name="Ellipse 10"/>
            <p:cNvSpPr/>
            <p:nvPr/>
          </p:nvSpPr>
          <p:spPr>
            <a:xfrm>
              <a:off x="5772989" y="2937921"/>
              <a:ext cx="133888" cy="129437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12" name="Ellipse 11"/>
            <p:cNvSpPr/>
            <p:nvPr/>
          </p:nvSpPr>
          <p:spPr>
            <a:xfrm>
              <a:off x="5003428" y="1839597"/>
              <a:ext cx="133888" cy="129437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13" name="Ellipse 12"/>
            <p:cNvSpPr/>
            <p:nvPr/>
          </p:nvSpPr>
          <p:spPr>
            <a:xfrm>
              <a:off x="2727325" y="2970415"/>
              <a:ext cx="133888" cy="129437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19" name="Ellipse 18"/>
            <p:cNvSpPr/>
            <p:nvPr/>
          </p:nvSpPr>
          <p:spPr>
            <a:xfrm>
              <a:off x="2727325" y="1969034"/>
              <a:ext cx="133888" cy="129437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20" name="Ellipse 19"/>
            <p:cNvSpPr/>
            <p:nvPr/>
          </p:nvSpPr>
          <p:spPr>
            <a:xfrm>
              <a:off x="5395339" y="3890392"/>
              <a:ext cx="133888" cy="129437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</p:grpSp>
      <p:sp>
        <p:nvSpPr>
          <p:cNvPr id="22" name="Rechteck 21"/>
          <p:cNvSpPr/>
          <p:nvPr/>
        </p:nvSpPr>
        <p:spPr>
          <a:xfrm>
            <a:off x="6007592" y="3955110"/>
            <a:ext cx="1338884" cy="37702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23" name="Ellipse 22"/>
          <p:cNvSpPr/>
          <p:nvPr/>
        </p:nvSpPr>
        <p:spPr>
          <a:xfrm>
            <a:off x="3105463" y="4276989"/>
            <a:ext cx="144016" cy="144016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24" name="Ellipse 23"/>
          <p:cNvSpPr/>
          <p:nvPr/>
        </p:nvSpPr>
        <p:spPr>
          <a:xfrm>
            <a:off x="1300028" y="4253949"/>
            <a:ext cx="144016" cy="144016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25" name="Ellipse 24"/>
          <p:cNvSpPr/>
          <p:nvPr/>
        </p:nvSpPr>
        <p:spPr>
          <a:xfrm>
            <a:off x="5143019" y="4283223"/>
            <a:ext cx="144016" cy="144016"/>
          </a:xfrm>
          <a:prstGeom prst="ellipse">
            <a:avLst/>
          </a:prstGeom>
          <a:solidFill>
            <a:schemeClr val="accent3">
              <a:lumMod val="5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26" name="Textfeld 25"/>
          <p:cNvSpPr txBox="1"/>
          <p:nvPr/>
        </p:nvSpPr>
        <p:spPr>
          <a:xfrm>
            <a:off x="3249479" y="4195108"/>
            <a:ext cx="20882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sz="1400" dirty="0" smtClean="0"/>
              <a:t>Large Enterprises  </a:t>
            </a:r>
            <a:endParaRPr lang="de-AT" sz="1400" dirty="0"/>
          </a:p>
        </p:txBody>
      </p:sp>
      <p:sp>
        <p:nvSpPr>
          <p:cNvPr id="27" name="Textfeld 26"/>
          <p:cNvSpPr txBox="1"/>
          <p:nvPr/>
        </p:nvSpPr>
        <p:spPr>
          <a:xfrm>
            <a:off x="1444044" y="4195108"/>
            <a:ext cx="20882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sz="1400" dirty="0" smtClean="0"/>
              <a:t>SME </a:t>
            </a:r>
            <a:endParaRPr lang="de-AT" sz="1400" dirty="0"/>
          </a:p>
        </p:txBody>
      </p:sp>
      <p:sp>
        <p:nvSpPr>
          <p:cNvPr id="28" name="Textfeld 27"/>
          <p:cNvSpPr txBox="1"/>
          <p:nvPr/>
        </p:nvSpPr>
        <p:spPr>
          <a:xfrm>
            <a:off x="5215027" y="4201343"/>
            <a:ext cx="20882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sz="1400" dirty="0" smtClean="0"/>
              <a:t>Research </a:t>
            </a:r>
            <a:r>
              <a:rPr lang="de-AT" sz="1400" dirty="0" err="1" smtClean="0"/>
              <a:t>Institutions</a:t>
            </a:r>
            <a:r>
              <a:rPr lang="de-AT" sz="1400" dirty="0" smtClean="0"/>
              <a:t>  </a:t>
            </a:r>
            <a:endParaRPr lang="de-AT" sz="1400" dirty="0"/>
          </a:p>
        </p:txBody>
      </p:sp>
      <p:sp>
        <p:nvSpPr>
          <p:cNvPr id="29" name="Textfeld 28"/>
          <p:cNvSpPr txBox="1"/>
          <p:nvPr/>
        </p:nvSpPr>
        <p:spPr>
          <a:xfrm>
            <a:off x="395536" y="4528710"/>
            <a:ext cx="8352928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dirty="0" smtClean="0"/>
              <a:t>Market segments: </a:t>
            </a:r>
          </a:p>
          <a:p>
            <a:pPr marL="228600" indent="-228600">
              <a:buAutoNum type="arabicParenBoth"/>
            </a:pPr>
            <a:r>
              <a:rPr lang="en-GB" sz="1200" b="1" dirty="0" smtClean="0"/>
              <a:t>Materials/Surface Technology: </a:t>
            </a:r>
            <a:r>
              <a:rPr lang="en-GB" sz="1200" dirty="0" err="1" smtClean="0"/>
              <a:t>Böhler</a:t>
            </a:r>
            <a:r>
              <a:rPr lang="en-GB" sz="1200" dirty="0" smtClean="0"/>
              <a:t> </a:t>
            </a:r>
            <a:r>
              <a:rPr lang="en-GB" sz="1200" dirty="0" err="1" smtClean="0"/>
              <a:t>Edelstahl</a:t>
            </a:r>
            <a:r>
              <a:rPr lang="en-GB" sz="1200" dirty="0" smtClean="0"/>
              <a:t>, RHI, Tiger </a:t>
            </a:r>
            <a:r>
              <a:rPr lang="en-GB" sz="1200" dirty="0" err="1" smtClean="0"/>
              <a:t>Lacke</a:t>
            </a:r>
            <a:r>
              <a:rPr lang="en-GB" sz="1200" dirty="0" smtClean="0"/>
              <a:t>, CEST</a:t>
            </a:r>
          </a:p>
          <a:p>
            <a:pPr marL="228600" indent="-228600">
              <a:buAutoNum type="arabicParenBoth"/>
            </a:pPr>
            <a:r>
              <a:rPr lang="en-GB" sz="1200" b="1" dirty="0" smtClean="0"/>
              <a:t>Mechanical and Equipment Engineering:  </a:t>
            </a:r>
            <a:r>
              <a:rPr lang="en-GB" sz="1200" dirty="0" err="1" smtClean="0"/>
              <a:t>Hage</a:t>
            </a:r>
            <a:r>
              <a:rPr lang="en-GB" sz="1200" dirty="0" smtClean="0"/>
              <a:t> </a:t>
            </a:r>
            <a:r>
              <a:rPr lang="en-GB" sz="1200" dirty="0" err="1" smtClean="0"/>
              <a:t>Sondermaschinenbau</a:t>
            </a:r>
            <a:r>
              <a:rPr lang="en-GB" sz="1200" dirty="0" smtClean="0"/>
              <a:t>, PKT </a:t>
            </a:r>
            <a:r>
              <a:rPr lang="en-GB" sz="1200" dirty="0" err="1" smtClean="0"/>
              <a:t>Bürtlmair</a:t>
            </a:r>
            <a:r>
              <a:rPr lang="en-GB" sz="1200" dirty="0" smtClean="0"/>
              <a:t>, </a:t>
            </a:r>
            <a:r>
              <a:rPr lang="en-GB" sz="1200" dirty="0" err="1" smtClean="0"/>
              <a:t>Lithoz</a:t>
            </a:r>
            <a:r>
              <a:rPr lang="en-GB" sz="1200" dirty="0" smtClean="0"/>
              <a:t>, O.K. + Partner</a:t>
            </a:r>
          </a:p>
          <a:p>
            <a:pPr marL="228600" indent="-228600">
              <a:buAutoNum type="arabicParenBoth"/>
            </a:pPr>
            <a:r>
              <a:rPr lang="en-GB" sz="1200" b="1" dirty="0" smtClean="0"/>
              <a:t>Electronic: </a:t>
            </a:r>
            <a:r>
              <a:rPr lang="en-GB" sz="1200" dirty="0" smtClean="0"/>
              <a:t>LAM Research</a:t>
            </a:r>
            <a:endParaRPr lang="en-GB" sz="1200" b="1" dirty="0" smtClean="0"/>
          </a:p>
          <a:p>
            <a:r>
              <a:rPr lang="en-GB" sz="1200" b="1" dirty="0" smtClean="0"/>
              <a:t>(4) Automotive: </a:t>
            </a:r>
            <a:r>
              <a:rPr lang="en-GB" sz="1200" dirty="0" smtClean="0"/>
              <a:t>Magna </a:t>
            </a:r>
            <a:r>
              <a:rPr lang="en-GB" sz="1200" dirty="0" err="1" smtClean="0"/>
              <a:t>Steyr</a:t>
            </a:r>
            <a:r>
              <a:rPr lang="en-GB" sz="1200" dirty="0" smtClean="0"/>
              <a:t> Engineering,  </a:t>
            </a:r>
            <a:r>
              <a:rPr lang="en-GB" sz="1200" dirty="0" err="1" smtClean="0"/>
              <a:t>Mahle</a:t>
            </a:r>
            <a:r>
              <a:rPr lang="en-GB" sz="1200" dirty="0" smtClean="0"/>
              <a:t> Austria </a:t>
            </a:r>
            <a:r>
              <a:rPr lang="en-GB" sz="1200" dirty="0" err="1" smtClean="0"/>
              <a:t>Filtersystem</a:t>
            </a:r>
            <a:endParaRPr lang="en-GB" sz="1200" dirty="0" smtClean="0"/>
          </a:p>
          <a:p>
            <a:r>
              <a:rPr lang="en-GB" sz="1200" b="1" dirty="0" smtClean="0"/>
              <a:t>(5) Aerospace: </a:t>
            </a:r>
            <a:r>
              <a:rPr lang="en-GB" sz="1200" dirty="0" smtClean="0"/>
              <a:t>Airbus DS, RHP Technology </a:t>
            </a:r>
          </a:p>
          <a:p>
            <a:r>
              <a:rPr lang="en-GB" sz="1200" b="1" dirty="0" smtClean="0"/>
              <a:t>(6) Energy Technology: </a:t>
            </a:r>
            <a:r>
              <a:rPr lang="en-GB" sz="1200" dirty="0" smtClean="0"/>
              <a:t>GE </a:t>
            </a:r>
            <a:r>
              <a:rPr lang="en-GB" sz="1200" dirty="0" err="1" smtClean="0"/>
              <a:t>Jenbacher</a:t>
            </a:r>
            <a:endParaRPr lang="en-GB" sz="1200" dirty="0" smtClean="0"/>
          </a:p>
          <a:p>
            <a:r>
              <a:rPr lang="en-GB" sz="1200" b="1" dirty="0" smtClean="0"/>
              <a:t>(7) Science, Research and Training: </a:t>
            </a:r>
            <a:r>
              <a:rPr lang="en-GB" sz="1200" dirty="0" err="1" smtClean="0"/>
              <a:t>Joanneum</a:t>
            </a:r>
            <a:r>
              <a:rPr lang="en-GB" sz="1200" dirty="0" smtClean="0"/>
              <a:t> Research</a:t>
            </a:r>
            <a:r>
              <a:rPr lang="en-GB" sz="1200" b="1" dirty="0" smtClean="0"/>
              <a:t>, </a:t>
            </a:r>
            <a:r>
              <a:rPr lang="en-GB" sz="1200" dirty="0" smtClean="0"/>
              <a:t>FOTEC, </a:t>
            </a:r>
            <a:r>
              <a:rPr lang="en-GB" sz="1200" dirty="0" err="1" smtClean="0"/>
              <a:t>Montanuniversitaet</a:t>
            </a:r>
            <a:r>
              <a:rPr lang="en-GB" sz="1200" dirty="0" smtClean="0"/>
              <a:t>, </a:t>
            </a:r>
            <a:r>
              <a:rPr lang="en-GB" sz="1200" dirty="0" err="1" smtClean="0"/>
              <a:t>Profactor</a:t>
            </a:r>
            <a:r>
              <a:rPr lang="en-GB" sz="1200" dirty="0" smtClean="0"/>
              <a:t>, TU Wien, CEST</a:t>
            </a:r>
          </a:p>
          <a:p>
            <a:endParaRPr lang="de-AT" sz="1400" dirty="0"/>
          </a:p>
        </p:txBody>
      </p:sp>
      <p:sp>
        <p:nvSpPr>
          <p:cNvPr id="33" name="Textfeld 32"/>
          <p:cNvSpPr txBox="1"/>
          <p:nvPr/>
        </p:nvSpPr>
        <p:spPr>
          <a:xfrm>
            <a:off x="1052135" y="332656"/>
            <a:ext cx="72728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cap="small" dirty="0" smtClean="0"/>
              <a:t>Consortium  - Austrian  and  German Partner network  </a:t>
            </a:r>
            <a:endParaRPr lang="en-GB" b="1" cap="small" dirty="0"/>
          </a:p>
        </p:txBody>
      </p:sp>
      <p:sp>
        <p:nvSpPr>
          <p:cNvPr id="34" name="Textfeld 33"/>
          <p:cNvSpPr txBox="1"/>
          <p:nvPr/>
        </p:nvSpPr>
        <p:spPr>
          <a:xfrm>
            <a:off x="8607497" y="6386221"/>
            <a:ext cx="43204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F1828E99-BE0B-42A0-A6EC-3A6C25B9AB1A}" type="slidenum">
              <a:rPr lang="de-AT" sz="1100" smtClean="0"/>
              <a:t>3</a:t>
            </a:fld>
            <a:endParaRPr lang="de-AT" sz="1100" dirty="0"/>
          </a:p>
        </p:txBody>
      </p:sp>
    </p:spTree>
    <p:extLst>
      <p:ext uri="{BB962C8B-B14F-4D97-AF65-F5344CB8AC3E}">
        <p14:creationId xmlns:p14="http://schemas.microsoft.com/office/powerpoint/2010/main" val="4003283696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1143000"/>
          </a:xfrm>
        </p:spPr>
        <p:txBody>
          <a:bodyPr/>
          <a:lstStyle/>
          <a:p>
            <a:r>
              <a:rPr lang="en-GB" b="1" cap="small" dirty="0" smtClean="0"/>
              <a:t>Concentration on additive manufacturing in industrial production–</a:t>
            </a:r>
            <a:br>
              <a:rPr lang="en-GB" b="1" cap="small" dirty="0" smtClean="0"/>
            </a:br>
            <a:r>
              <a:rPr lang="en-GB" b="1" cap="small" dirty="0" smtClean="0"/>
              <a:t>facing the following challenges </a:t>
            </a:r>
            <a:endParaRPr lang="en-GB" b="1" cap="small" dirty="0"/>
          </a:p>
        </p:txBody>
      </p:sp>
      <p:sp>
        <p:nvSpPr>
          <p:cNvPr id="3" name="Textfeld 2"/>
          <p:cNvSpPr txBox="1"/>
          <p:nvPr/>
        </p:nvSpPr>
        <p:spPr>
          <a:xfrm>
            <a:off x="1043608" y="4865158"/>
            <a:ext cx="432048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dirty="0" smtClean="0"/>
              <a:t>Project factsheet</a:t>
            </a:r>
            <a:r>
              <a:rPr lang="en-GB" sz="1200" dirty="0" smtClean="0"/>
              <a:t>: </a:t>
            </a:r>
            <a:br>
              <a:rPr lang="en-GB" sz="1200" dirty="0" smtClean="0"/>
            </a:br>
            <a:r>
              <a:rPr lang="en-GB" sz="1200" dirty="0" smtClean="0"/>
              <a:t>S</a:t>
            </a:r>
            <a:r>
              <a:rPr lang="en-GB" sz="1200" b="1" dirty="0" smtClean="0"/>
              <a:t>tart:  </a:t>
            </a:r>
            <a:r>
              <a:rPr lang="en-GB" sz="1200" dirty="0" smtClean="0"/>
              <a:t>Mai 2015</a:t>
            </a:r>
            <a:br>
              <a:rPr lang="en-GB" sz="1200" dirty="0" smtClean="0"/>
            </a:br>
            <a:r>
              <a:rPr lang="en-GB" sz="1200" b="1" dirty="0" smtClean="0"/>
              <a:t>Budget:  </a:t>
            </a:r>
            <a:r>
              <a:rPr lang="en-GB" sz="1200" dirty="0" smtClean="0"/>
              <a:t>approx. 6 Mio €</a:t>
            </a:r>
            <a:br>
              <a:rPr lang="en-GB" sz="1200" dirty="0" smtClean="0"/>
            </a:br>
            <a:r>
              <a:rPr lang="en-GB" sz="1200" b="1" dirty="0" smtClean="0"/>
              <a:t>Funding: </a:t>
            </a:r>
            <a:r>
              <a:rPr lang="en-GB" sz="1200" dirty="0" smtClean="0"/>
              <a:t>approx. 3,8 Mio € </a:t>
            </a:r>
          </a:p>
          <a:p>
            <a:r>
              <a:rPr lang="en-GB" sz="1200" b="1" dirty="0" smtClean="0"/>
              <a:t>Project duration: </a:t>
            </a:r>
            <a:r>
              <a:rPr lang="en-GB" sz="1200" dirty="0" smtClean="0"/>
              <a:t>3years </a:t>
            </a:r>
            <a:br>
              <a:rPr lang="en-GB" sz="1200" dirty="0" smtClean="0"/>
            </a:br>
            <a:r>
              <a:rPr lang="en-GB" sz="1200" b="1" dirty="0" smtClean="0"/>
              <a:t>Funding Agency: </a:t>
            </a:r>
            <a:r>
              <a:rPr lang="en-GB" sz="1200" dirty="0" smtClean="0"/>
              <a:t>FFG, </a:t>
            </a:r>
            <a:r>
              <a:rPr lang="en-GB" sz="1200" dirty="0" smtClean="0"/>
              <a:t>P</a:t>
            </a:r>
            <a:r>
              <a:rPr lang="en-GB" sz="1200" dirty="0" smtClean="0"/>
              <a:t>rogram „Production of the future“</a:t>
            </a:r>
            <a:endParaRPr lang="en-GB" sz="1200" dirty="0"/>
          </a:p>
        </p:txBody>
      </p:sp>
      <p:sp>
        <p:nvSpPr>
          <p:cNvPr id="4" name="Textfeld 3"/>
          <p:cNvSpPr txBox="1"/>
          <p:nvPr/>
        </p:nvSpPr>
        <p:spPr>
          <a:xfrm>
            <a:off x="5364088" y="4869160"/>
            <a:ext cx="295232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dirty="0" smtClean="0"/>
              <a:t>Co-ordination</a:t>
            </a:r>
            <a:r>
              <a:rPr lang="en-GB" sz="1200" dirty="0" smtClean="0"/>
              <a:t/>
            </a:r>
            <a:br>
              <a:rPr lang="en-GB" sz="1200" dirty="0" smtClean="0"/>
            </a:br>
            <a:r>
              <a:rPr lang="en-GB" sz="1200" dirty="0" err="1" smtClean="0"/>
              <a:t>Montanuniversitaet</a:t>
            </a:r>
            <a:r>
              <a:rPr lang="en-GB" sz="1200" dirty="0" smtClean="0"/>
              <a:t>, </a:t>
            </a:r>
            <a:r>
              <a:rPr lang="en-GB" sz="1200" dirty="0" err="1" smtClean="0"/>
              <a:t>Dr.</a:t>
            </a:r>
            <a:r>
              <a:rPr lang="en-GB" sz="1200" dirty="0" smtClean="0"/>
              <a:t> Brigitte </a:t>
            </a:r>
            <a:r>
              <a:rPr lang="en-GB" sz="1200" dirty="0" err="1" smtClean="0"/>
              <a:t>Kriszt</a:t>
            </a:r>
            <a:r>
              <a:rPr lang="en-GB" sz="1200" dirty="0" smtClean="0"/>
              <a:t/>
            </a:r>
            <a:br>
              <a:rPr lang="en-GB" sz="1200" dirty="0" smtClean="0"/>
            </a:br>
            <a:endParaRPr lang="en-GB" sz="1200" dirty="0" smtClean="0"/>
          </a:p>
          <a:p>
            <a:r>
              <a:rPr lang="en-GB" sz="1200" b="1" dirty="0" smtClean="0"/>
              <a:t>Scientific Lead</a:t>
            </a:r>
            <a:r>
              <a:rPr lang="en-GB" sz="1200" dirty="0" smtClean="0"/>
              <a:t/>
            </a:r>
            <a:br>
              <a:rPr lang="en-GB" sz="1200" dirty="0" smtClean="0"/>
            </a:br>
            <a:r>
              <a:rPr lang="en-GB" sz="1200" dirty="0" smtClean="0"/>
              <a:t>TU Wien, </a:t>
            </a:r>
            <a:r>
              <a:rPr lang="en-GB" sz="1200" dirty="0" err="1" smtClean="0"/>
              <a:t>Prof.</a:t>
            </a:r>
            <a:r>
              <a:rPr lang="en-GB" sz="1200" dirty="0" smtClean="0"/>
              <a:t> </a:t>
            </a:r>
            <a:r>
              <a:rPr lang="en-GB" sz="1200" dirty="0" err="1" smtClean="0"/>
              <a:t>Dr.</a:t>
            </a:r>
            <a:r>
              <a:rPr lang="en-GB" sz="1200" dirty="0" smtClean="0"/>
              <a:t> Jürgen </a:t>
            </a:r>
            <a:r>
              <a:rPr lang="en-GB" sz="1200" dirty="0" err="1" smtClean="0"/>
              <a:t>Stampfl</a:t>
            </a:r>
            <a:endParaRPr lang="en-GB" sz="1200" dirty="0" smtClean="0"/>
          </a:p>
          <a:p>
            <a:r>
              <a:rPr lang="en-GB" sz="1200" b="1" dirty="0" smtClean="0"/>
              <a:t>Web: </a:t>
            </a:r>
            <a:r>
              <a:rPr lang="en-GB" sz="1200" dirty="0" smtClean="0"/>
              <a:t>www. addmanu.at</a:t>
            </a:r>
            <a:br>
              <a:rPr lang="en-GB" sz="1200" dirty="0" smtClean="0"/>
            </a:br>
            <a:endParaRPr lang="en-GB" sz="1200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514" y="1268760"/>
            <a:ext cx="7285657" cy="35963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Textfeld 7"/>
          <p:cNvSpPr txBox="1"/>
          <p:nvPr/>
        </p:nvSpPr>
        <p:spPr>
          <a:xfrm>
            <a:off x="8607497" y="6386221"/>
            <a:ext cx="43204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F1828E99-BE0B-42A0-A6EC-3A6C25B9AB1A}" type="slidenum">
              <a:rPr lang="de-AT" sz="1100" smtClean="0"/>
              <a:t>4</a:t>
            </a:fld>
            <a:endParaRPr lang="de-AT" sz="1100" dirty="0"/>
          </a:p>
        </p:txBody>
      </p:sp>
    </p:spTree>
    <p:extLst>
      <p:ext uri="{BB962C8B-B14F-4D97-AF65-F5344CB8AC3E}">
        <p14:creationId xmlns:p14="http://schemas.microsoft.com/office/powerpoint/2010/main" val="3073409345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200</Words>
  <Application>Microsoft Office PowerPoint</Application>
  <PresentationFormat>Bildschirmpräsentation (4:3)</PresentationFormat>
  <Paragraphs>49</Paragraphs>
  <Slides>4</Slides>
  <Notes>1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4</vt:i4>
      </vt:variant>
    </vt:vector>
  </HeadingPairs>
  <TitlesOfParts>
    <vt:vector size="5" baseType="lpstr">
      <vt:lpstr>Larissa</vt:lpstr>
      <vt:lpstr>PowerPoint-Präsentation</vt:lpstr>
      <vt:lpstr>Strategic Goals and Objectives of addmanu</vt:lpstr>
      <vt:lpstr>PowerPoint-Präsentation</vt:lpstr>
      <vt:lpstr>Concentration on additive manufacturing in industrial production– facing the following challenges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ziduser</dc:creator>
  <cp:lastModifiedBy>ziduser</cp:lastModifiedBy>
  <cp:revision>114</cp:revision>
  <cp:lastPrinted>2015-04-30T10:48:37Z</cp:lastPrinted>
  <dcterms:created xsi:type="dcterms:W3CDTF">2015-01-16T09:48:14Z</dcterms:created>
  <dcterms:modified xsi:type="dcterms:W3CDTF">2016-07-25T10:24:56Z</dcterms:modified>
</cp:coreProperties>
</file>