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94" r:id="rId3"/>
    <p:sldId id="297" r:id="rId4"/>
    <p:sldId id="272" r:id="rId5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466" autoAdjust="0"/>
    <p:restoredTop sz="94701" autoAdjust="0"/>
  </p:normalViewPr>
  <p:slideViewPr>
    <p:cSldViewPr>
      <p:cViewPr>
        <p:scale>
          <a:sx n="112" d="100"/>
          <a:sy n="112" d="100"/>
        </p:scale>
        <p:origin x="-466" y="5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38" y="-7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EA4FF-B4C0-45DD-A5A2-3619056FCBED}" type="datetimeFigureOut">
              <a:rPr lang="de-AT" smtClean="0"/>
              <a:t>25.07.2016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F4EE6-08FC-4D57-B6C6-8AAFD3A4681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738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200" b="0" i="0" u="none" strike="noStrike" baseline="0" dirty="0" smtClean="0"/>
          </a:p>
          <a:p>
            <a:r>
              <a:rPr lang="de-AT" sz="1200" b="0" i="0" u="none" strike="noStrike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JROEASENANREUCMH ,</a:t>
            </a:r>
          </a:p>
          <a:p>
            <a:endParaRPr lang="de-AT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A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</a:t>
            </a:r>
          </a:p>
          <a:p>
            <a:endParaRPr lang="de-AT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AT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':,,t</a:t>
            </a:r>
            <a:endParaRPr lang="de-AT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F4EE6-08FC-4D57-B6C6-8AAFD3A46818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001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506487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C315-0FE4-438D-B8EA-88D98167F01E}" type="datetime1">
              <a:rPr lang="de-AT" smtClean="0"/>
              <a:t>25.07.2016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605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1E17-10FA-46A2-8E79-975904C6CD5F}" type="datetime1">
              <a:rPr lang="de-AT" smtClean="0"/>
              <a:t>25.07.2016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052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777CB-E0EA-4F9A-B343-DE25BD54897A}" type="datetime1">
              <a:rPr lang="de-AT" smtClean="0"/>
              <a:t>25.07.2016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783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24306-99BE-404B-B719-CD38A868CC0C}" type="datetime1">
              <a:rPr lang="de-AT" smtClean="0"/>
              <a:t>25.07.2016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347864" y="5229200"/>
            <a:ext cx="2887960" cy="340147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233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28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1597-F8BF-4447-AEC4-C799693FAD51}" type="datetime1">
              <a:rPr lang="de-AT" smtClean="0"/>
              <a:t>25.07.2016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399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D525-FDDA-4032-AB28-E2B56F90245B}" type="datetime1">
              <a:rPr lang="de-AT" smtClean="0"/>
              <a:t>25.07.2016</a:t>
            </a:fld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811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4935-FE34-40E2-8362-789DAE423549}" type="datetime1">
              <a:rPr lang="de-AT" smtClean="0"/>
              <a:t>25.07.2016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347864" y="5229200"/>
            <a:ext cx="2887960" cy="34014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818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9729-B834-4C88-8649-7EED8DDBD0A9}" type="datetime1">
              <a:rPr lang="de-AT" smtClean="0"/>
              <a:t>25.07.2016</a:t>
            </a:fld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322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1974E-3CE7-4EA6-B3C6-D2E24F3B00DB}" type="datetime1">
              <a:rPr lang="de-AT" smtClean="0"/>
              <a:t>25.07.2016</a:t>
            </a:fld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455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7371-1699-43BD-ABC5-1AB60AC6A087}" type="datetime1">
              <a:rPr lang="de-AT" smtClean="0"/>
              <a:t>25.07.2016</a:t>
            </a:fld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95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AEE5-F142-4089-BA17-B71ED2344D1D}" type="datetime1">
              <a:rPr lang="de-AT" smtClean="0"/>
              <a:t>25.07.2016</a:t>
            </a:fld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2F58B-FEA2-45DC-A4A4-F4417CFB58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643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8B19A-016F-416A-BA2A-A0361DD5A8AA}" type="datetime1">
              <a:rPr lang="de-AT" smtClean="0"/>
              <a:t>25.07.2016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424" y="6356350"/>
            <a:ext cx="298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FFC27-0AD9-4180-AC50-7B9D0E83E872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3131840" y="630932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600" b="1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addmanu.at</a:t>
            </a:r>
          </a:p>
          <a:p>
            <a:endParaRPr lang="de-AT" sz="1600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0" y="6165304"/>
            <a:ext cx="9144000" cy="0"/>
          </a:xfrm>
          <a:prstGeom prst="line">
            <a:avLst/>
          </a:prstGeom>
          <a:ln w="63500" cmpd="dbl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89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gif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21" Type="http://schemas.openxmlformats.org/officeDocument/2006/relationships/image" Target="../media/image19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19" Type="http://schemas.openxmlformats.org/officeDocument/2006/relationships/image" Target="../media/image17.jp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4294967295"/>
          </p:nvPr>
        </p:nvSpPr>
        <p:spPr>
          <a:xfrm>
            <a:off x="611560" y="4509120"/>
            <a:ext cx="8136904" cy="15841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AT" sz="2800" b="1" cap="small" dirty="0" smtClean="0"/>
              <a:t>Stärkung der österreichischen Wertschöpfungsketten für generative Fertigung in der industriellen Produktion </a:t>
            </a:r>
          </a:p>
          <a:p>
            <a:pPr marL="0" indent="0">
              <a:buNone/>
            </a:pPr>
            <a:r>
              <a:rPr lang="de-AT" sz="2400" b="1" cap="small" dirty="0" smtClean="0">
                <a:solidFill>
                  <a:schemeClr val="accent1">
                    <a:lumMod val="75000"/>
                  </a:schemeClr>
                </a:solidFill>
              </a:rPr>
              <a:t>„</a:t>
            </a:r>
            <a:r>
              <a:rPr lang="de-AT" sz="2400" b="1" dirty="0" smtClean="0">
                <a:solidFill>
                  <a:schemeClr val="accent1">
                    <a:lumMod val="75000"/>
                  </a:schemeClr>
                </a:solidFill>
              </a:rPr>
              <a:t>Addmanu.at</a:t>
            </a:r>
            <a:r>
              <a:rPr lang="de-AT" sz="2400" b="1" cap="small" dirty="0" smtClean="0">
                <a:solidFill>
                  <a:schemeClr val="accent1">
                    <a:lumMod val="75000"/>
                  </a:schemeClr>
                </a:solidFill>
              </a:rPr>
              <a:t>“</a:t>
            </a:r>
          </a:p>
          <a:p>
            <a:pPr marL="0" indent="0">
              <a:buNone/>
            </a:pPr>
            <a:endParaRPr lang="de-AT" sz="1800" cap="small" dirty="0" smtClean="0"/>
          </a:p>
          <a:p>
            <a:pPr marL="0" indent="0">
              <a:buNone/>
            </a:pPr>
            <a:r>
              <a:rPr lang="de-AT" sz="1600" b="1" cap="small" dirty="0" smtClean="0"/>
              <a:t>Projektvorstellung </a:t>
            </a:r>
            <a:r>
              <a:rPr lang="de-AT" sz="1600" cap="small" dirty="0" smtClean="0"/>
              <a:t> 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718114"/>
            <a:ext cx="2310836" cy="601103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404" y="410655"/>
            <a:ext cx="1903765" cy="506166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568" y="1390473"/>
            <a:ext cx="1858543" cy="433423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724" y="1766238"/>
            <a:ext cx="1977600" cy="408466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623" y="2850602"/>
            <a:ext cx="1638349" cy="525975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19" y="2850602"/>
            <a:ext cx="2376264" cy="336126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503100"/>
            <a:ext cx="1161392" cy="590903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618" y="3537914"/>
            <a:ext cx="2080475" cy="391619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565" y="3319218"/>
            <a:ext cx="1179902" cy="706878"/>
          </a:xfrm>
          <a:prstGeom prst="rect">
            <a:avLst/>
          </a:prstGeom>
        </p:spPr>
      </p:pic>
      <p:pic>
        <p:nvPicPr>
          <p:cNvPr id="18" name="Grafik 3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4"/>
          <a:stretch/>
        </p:blipFill>
        <p:spPr bwMode="auto">
          <a:xfrm>
            <a:off x="4677776" y="1568912"/>
            <a:ext cx="751366" cy="9670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Grafik 4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431"/>
          <a:stretch/>
        </p:blipFill>
        <p:spPr bwMode="auto">
          <a:xfrm>
            <a:off x="3496328" y="1489173"/>
            <a:ext cx="1029224" cy="1029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526262"/>
            <a:ext cx="1605288" cy="384695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489" y="3452168"/>
            <a:ext cx="1535680" cy="532881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795" y="620688"/>
            <a:ext cx="1591001" cy="542079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563" y="1041108"/>
            <a:ext cx="1270117" cy="590605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998" y="2437186"/>
            <a:ext cx="1375141" cy="256693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681" y="1206626"/>
            <a:ext cx="1442258" cy="477982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8607497" y="6386221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828E99-BE0B-42A0-A6EC-3A6C25B9AB1A}" type="slidenum">
              <a:rPr lang="de-AT" sz="1100" smtClean="0"/>
              <a:t>1</a:t>
            </a:fld>
            <a:endParaRPr lang="de-AT" sz="11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104"/>
            <a:ext cx="9144000" cy="6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151" y="2307263"/>
            <a:ext cx="1188035" cy="516537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619" y="2174703"/>
            <a:ext cx="2014406" cy="34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982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78098"/>
          </a:xfrm>
        </p:spPr>
        <p:txBody>
          <a:bodyPr/>
          <a:lstStyle/>
          <a:p>
            <a:r>
              <a:rPr lang="de-AT" b="1" dirty="0"/>
              <a:t>Strategisch und inhaltliche Ausrichtung von a</a:t>
            </a:r>
            <a:r>
              <a:rPr lang="de-AT" b="1" dirty="0" smtClean="0"/>
              <a:t>ddmanu.at</a:t>
            </a:r>
            <a:endParaRPr lang="de-AT" dirty="0"/>
          </a:p>
        </p:txBody>
      </p:sp>
      <p:sp>
        <p:nvSpPr>
          <p:cNvPr id="4" name="Textfeld 3"/>
          <p:cNvSpPr txBox="1"/>
          <p:nvPr/>
        </p:nvSpPr>
        <p:spPr>
          <a:xfrm>
            <a:off x="755574" y="1268760"/>
            <a:ext cx="74888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600" b="1" dirty="0" smtClean="0">
                <a:solidFill>
                  <a:schemeClr val="accent1">
                    <a:lumMod val="75000"/>
                  </a:schemeClr>
                </a:solidFill>
              </a:rPr>
              <a:t>Leitprojekt Addmanu.at konzentriert sich auf die industriellen generativen Fertigung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600" b="1" dirty="0" smtClean="0">
                <a:solidFill>
                  <a:schemeClr val="accent1">
                    <a:lumMod val="75000"/>
                  </a:schemeClr>
                </a:solidFill>
              </a:rPr>
              <a:t>Fokus auf Kernthema „industrielle Produktion“ mit breiter Abdeckung folgender Aspekten:</a:t>
            </a:r>
            <a:endParaRPr lang="de-AT" sz="1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de-AT" sz="1600" dirty="0" smtClean="0"/>
          </a:p>
          <a:p>
            <a:pPr marL="1074738" indent="-355600">
              <a:buFont typeface="Arial" panose="020B0604020202020204" pitchFamily="34" charset="0"/>
              <a:buChar char="•"/>
            </a:pPr>
            <a:r>
              <a:rPr lang="de-AT" sz="1600" b="1" dirty="0"/>
              <a:t>n</a:t>
            </a:r>
            <a:r>
              <a:rPr lang="de-AT" sz="1600" b="1" dirty="0" smtClean="0"/>
              <a:t>eue Werkstoffe</a:t>
            </a:r>
          </a:p>
          <a:p>
            <a:pPr marL="1074738" indent="-355600">
              <a:buFont typeface="Arial" panose="020B0604020202020204" pitchFamily="34" charset="0"/>
              <a:buChar char="•"/>
            </a:pPr>
            <a:endParaRPr lang="de-AT" sz="1600" b="1" dirty="0" smtClean="0"/>
          </a:p>
          <a:p>
            <a:pPr marL="1074738" indent="-355600">
              <a:buFont typeface="Arial" panose="020B0604020202020204" pitchFamily="34" charset="0"/>
              <a:buChar char="•"/>
            </a:pPr>
            <a:r>
              <a:rPr lang="de-AT" sz="1600" b="1" dirty="0" smtClean="0"/>
              <a:t>neuartige, industrielle Fertigungsfahren</a:t>
            </a:r>
          </a:p>
          <a:p>
            <a:pPr marL="1074738" indent="-355600">
              <a:buFont typeface="Arial" panose="020B0604020202020204" pitchFamily="34" charset="0"/>
              <a:buChar char="•"/>
            </a:pPr>
            <a:endParaRPr lang="de-AT" sz="1600" b="1" dirty="0" smtClean="0"/>
          </a:p>
          <a:p>
            <a:pPr marL="1074738" indent="-355600">
              <a:buFont typeface="Arial" panose="020B0604020202020204" pitchFamily="34" charset="0"/>
              <a:buChar char="•"/>
            </a:pPr>
            <a:r>
              <a:rPr lang="de-AT" sz="1600" b="1" dirty="0" smtClean="0"/>
              <a:t>Anforderungs- und prozessorientiertes Design für Additive </a:t>
            </a:r>
            <a:r>
              <a:rPr lang="en-GB" sz="1600" b="1" dirty="0" smtClean="0"/>
              <a:t>Manufacturing</a:t>
            </a:r>
            <a:endParaRPr lang="de-AT" sz="1600" b="1" dirty="0" smtClean="0"/>
          </a:p>
          <a:p>
            <a:pPr marL="1074738" indent="-355600">
              <a:buFont typeface="Arial" panose="020B0604020202020204" pitchFamily="34" charset="0"/>
              <a:buChar char="•"/>
            </a:pPr>
            <a:endParaRPr lang="de-AT" sz="1600" b="1" dirty="0"/>
          </a:p>
          <a:p>
            <a:pPr marL="1074738" indent="-355600">
              <a:buFont typeface="Arial" panose="020B0604020202020204" pitchFamily="34" charset="0"/>
              <a:buChar char="•"/>
            </a:pPr>
            <a:r>
              <a:rPr lang="de-AT" sz="1600" b="1" dirty="0" smtClean="0"/>
              <a:t>neuartige  Anwendungen</a:t>
            </a:r>
          </a:p>
          <a:p>
            <a:pPr marL="1074738" indent="-355600">
              <a:buFont typeface="Arial" panose="020B0604020202020204" pitchFamily="34" charset="0"/>
              <a:buChar char="•"/>
            </a:pPr>
            <a:endParaRPr lang="de-AT" sz="1600" b="1" dirty="0"/>
          </a:p>
          <a:p>
            <a:pPr marL="1074738" indent="-355600">
              <a:buFont typeface="Arial" panose="020B0604020202020204" pitchFamily="34" charset="0"/>
              <a:buChar char="•"/>
            </a:pPr>
            <a:r>
              <a:rPr lang="de-AT" sz="1600" b="1" dirty="0" smtClean="0"/>
              <a:t>Prozessintegration und neue Geschäftsmodelle</a:t>
            </a:r>
          </a:p>
          <a:p>
            <a:pPr marL="1074738" indent="-355600">
              <a:buFont typeface="Arial" panose="020B0604020202020204" pitchFamily="34" charset="0"/>
              <a:buChar char="•"/>
            </a:pPr>
            <a:endParaRPr lang="de-AT" sz="1600" b="1" dirty="0"/>
          </a:p>
          <a:p>
            <a:pPr marL="1074738" indent="-355600">
              <a:buFont typeface="Arial" panose="020B0604020202020204" pitchFamily="34" charset="0"/>
              <a:buChar char="•"/>
            </a:pPr>
            <a:r>
              <a:rPr lang="de-AT" sz="1600" b="1" dirty="0" smtClean="0"/>
              <a:t>Stärkung von nationalen Wertschöpfungsketten durch generative Fertigung</a:t>
            </a:r>
            <a:endParaRPr lang="de-AT" sz="1600" b="1" dirty="0"/>
          </a:p>
        </p:txBody>
      </p:sp>
    </p:spTree>
    <p:extLst>
      <p:ext uri="{BB962C8B-B14F-4D97-AF65-F5344CB8AC3E}">
        <p14:creationId xmlns:p14="http://schemas.microsoft.com/office/powerpoint/2010/main" val="41395426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Fokussierung auf generative Fertigung in der industriellen Produktion – Konzentration auf folgende Herausforderungen</a:t>
            </a:r>
            <a:endParaRPr lang="de-AT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6840760" cy="3629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1043608" y="4865158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1" dirty="0"/>
              <a:t>Eckdaten zum Projekt </a:t>
            </a:r>
            <a:r>
              <a:rPr lang="de-AT" sz="1200" dirty="0"/>
              <a:t/>
            </a:r>
            <a:br>
              <a:rPr lang="de-AT" sz="1200" dirty="0"/>
            </a:br>
            <a:r>
              <a:rPr lang="de-AT" sz="1200" b="1" dirty="0" smtClean="0"/>
              <a:t>Projektstart:  </a:t>
            </a:r>
            <a:r>
              <a:rPr lang="de-AT" sz="1200" dirty="0" smtClean="0"/>
              <a:t>Mai </a:t>
            </a:r>
            <a:r>
              <a:rPr lang="de-AT" sz="1200" dirty="0"/>
              <a:t>2015</a:t>
            </a:r>
            <a:br>
              <a:rPr lang="de-AT" sz="1200" dirty="0"/>
            </a:br>
            <a:r>
              <a:rPr lang="de-AT" sz="1200" b="1" dirty="0"/>
              <a:t>Projektvolumen</a:t>
            </a:r>
            <a:r>
              <a:rPr lang="de-AT" sz="1200" b="1" dirty="0" smtClean="0"/>
              <a:t>:  </a:t>
            </a:r>
            <a:r>
              <a:rPr lang="de-AT" sz="1200" dirty="0" smtClean="0"/>
              <a:t>ca</a:t>
            </a:r>
            <a:r>
              <a:rPr lang="de-AT" sz="1200" dirty="0"/>
              <a:t>. 6 </a:t>
            </a:r>
            <a:r>
              <a:rPr lang="de-AT" sz="1200" dirty="0" err="1"/>
              <a:t>Mio</a:t>
            </a:r>
            <a:r>
              <a:rPr lang="de-AT" sz="1200" dirty="0"/>
              <a:t> €</a:t>
            </a:r>
            <a:br>
              <a:rPr lang="de-AT" sz="1200" dirty="0"/>
            </a:br>
            <a:r>
              <a:rPr lang="de-AT" sz="1200" b="1" dirty="0"/>
              <a:t>Förderung</a:t>
            </a:r>
            <a:r>
              <a:rPr lang="de-AT" sz="1200" b="1" dirty="0" smtClean="0"/>
              <a:t>: </a:t>
            </a:r>
            <a:r>
              <a:rPr lang="de-AT" sz="1200" dirty="0" smtClean="0"/>
              <a:t>ca</a:t>
            </a:r>
            <a:r>
              <a:rPr lang="de-AT" sz="1200" dirty="0"/>
              <a:t>. 3,8 </a:t>
            </a:r>
            <a:r>
              <a:rPr lang="de-AT" sz="1200" dirty="0" err="1"/>
              <a:t>Mio</a:t>
            </a:r>
            <a:r>
              <a:rPr lang="de-AT" sz="1200" dirty="0"/>
              <a:t> € Förderung</a:t>
            </a:r>
            <a:br>
              <a:rPr lang="de-AT" sz="1200" dirty="0"/>
            </a:br>
            <a:r>
              <a:rPr lang="de-AT" sz="1200" b="1" dirty="0"/>
              <a:t>Laufzeit</a:t>
            </a:r>
            <a:r>
              <a:rPr lang="de-AT" sz="1200" b="1" dirty="0" smtClean="0"/>
              <a:t>: </a:t>
            </a:r>
            <a:r>
              <a:rPr lang="de-AT" sz="1200" dirty="0" smtClean="0"/>
              <a:t>3 </a:t>
            </a:r>
            <a:r>
              <a:rPr lang="de-AT" sz="1200" dirty="0"/>
              <a:t>Jahre</a:t>
            </a:r>
            <a:br>
              <a:rPr lang="de-AT" sz="1200" dirty="0"/>
            </a:br>
            <a:r>
              <a:rPr lang="de-AT" sz="1200" b="1" dirty="0"/>
              <a:t>Fördergeber/Programm</a:t>
            </a:r>
            <a:r>
              <a:rPr lang="de-AT" sz="1200" b="1" dirty="0" smtClean="0"/>
              <a:t>: </a:t>
            </a:r>
            <a:r>
              <a:rPr lang="de-AT" sz="1200" dirty="0" smtClean="0"/>
              <a:t>FFG</a:t>
            </a:r>
            <a:r>
              <a:rPr lang="de-AT" sz="1200" dirty="0"/>
              <a:t>, Produktion der Zukunft Leitprojekt</a:t>
            </a:r>
            <a:br>
              <a:rPr lang="de-AT" sz="1200" dirty="0"/>
            </a:br>
            <a:r>
              <a:rPr lang="de-AT" sz="1200" dirty="0"/>
              <a:t/>
            </a:r>
            <a:br>
              <a:rPr lang="de-AT" sz="1200" dirty="0"/>
            </a:br>
            <a:endParaRPr lang="de-AT" sz="1200" dirty="0"/>
          </a:p>
        </p:txBody>
      </p:sp>
      <p:sp>
        <p:nvSpPr>
          <p:cNvPr id="4" name="Textfeld 3"/>
          <p:cNvSpPr txBox="1"/>
          <p:nvPr/>
        </p:nvSpPr>
        <p:spPr>
          <a:xfrm>
            <a:off x="5364088" y="4869160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1" dirty="0"/>
              <a:t>Koordination</a:t>
            </a:r>
            <a:r>
              <a:rPr lang="de-AT" sz="1200" dirty="0"/>
              <a:t/>
            </a:r>
            <a:br>
              <a:rPr lang="de-AT" sz="1200" dirty="0"/>
            </a:br>
            <a:r>
              <a:rPr lang="de-AT" sz="1200" dirty="0"/>
              <a:t>Montanuniversität, Dr. Brigitte </a:t>
            </a:r>
            <a:r>
              <a:rPr lang="de-AT" sz="1200" dirty="0" err="1"/>
              <a:t>Kriszt</a:t>
            </a:r>
            <a:r>
              <a:rPr lang="de-AT" sz="1200" dirty="0"/>
              <a:t/>
            </a:r>
            <a:br>
              <a:rPr lang="de-AT" sz="1200" dirty="0"/>
            </a:br>
            <a:r>
              <a:rPr lang="de-AT" sz="1200" b="1" dirty="0"/>
              <a:t>Wissenschaftliche Leitung</a:t>
            </a:r>
            <a:r>
              <a:rPr lang="de-AT" sz="1200" dirty="0"/>
              <a:t/>
            </a:r>
            <a:br>
              <a:rPr lang="de-AT" sz="1200" dirty="0"/>
            </a:br>
            <a:r>
              <a:rPr lang="de-AT" sz="1200" dirty="0"/>
              <a:t>TU Wien, Prof. Dr. Jürgen </a:t>
            </a:r>
            <a:r>
              <a:rPr lang="de-AT" sz="1200" dirty="0" err="1" smtClean="0"/>
              <a:t>Stampfl</a:t>
            </a:r>
            <a:endParaRPr lang="de-AT" sz="1200" dirty="0" smtClean="0"/>
          </a:p>
          <a:p>
            <a:r>
              <a:rPr lang="de-AT" sz="1200" b="1" dirty="0"/>
              <a:t>Web: </a:t>
            </a:r>
            <a:r>
              <a:rPr lang="de-AT" sz="1200" dirty="0" smtClean="0"/>
              <a:t>www. </a:t>
            </a:r>
            <a:r>
              <a:rPr lang="de-AT" sz="1200" dirty="0"/>
              <a:t>a</a:t>
            </a:r>
            <a:r>
              <a:rPr lang="de-AT" sz="1200" dirty="0" smtClean="0"/>
              <a:t>ddmanu.at</a:t>
            </a:r>
            <a:r>
              <a:rPr lang="de-AT" sz="1200" dirty="0"/>
              <a:t/>
            </a:r>
            <a:br>
              <a:rPr lang="de-AT" sz="1200" dirty="0"/>
            </a:br>
            <a:endParaRPr lang="de-AT" sz="1200" dirty="0"/>
          </a:p>
        </p:txBody>
      </p:sp>
    </p:spTree>
    <p:extLst>
      <p:ext uri="{BB962C8B-B14F-4D97-AF65-F5344CB8AC3E}">
        <p14:creationId xmlns:p14="http://schemas.microsoft.com/office/powerpoint/2010/main" val="30734093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pieren 36"/>
          <p:cNvGrpSpPr/>
          <p:nvPr/>
        </p:nvGrpSpPr>
        <p:grpSpPr>
          <a:xfrm>
            <a:off x="1043608" y="869037"/>
            <a:ext cx="6663727" cy="3455597"/>
            <a:chOff x="1043608" y="869037"/>
            <a:chExt cx="6663727" cy="3455597"/>
          </a:xfrm>
        </p:grpSpPr>
        <p:grpSp>
          <p:nvGrpSpPr>
            <p:cNvPr id="35" name="Gruppieren 34"/>
            <p:cNvGrpSpPr/>
            <p:nvPr/>
          </p:nvGrpSpPr>
          <p:grpSpPr>
            <a:xfrm>
              <a:off x="1043608" y="869037"/>
              <a:ext cx="6663727" cy="3455597"/>
              <a:chOff x="961731" y="875752"/>
              <a:chExt cx="6663727" cy="3455597"/>
            </a:xfrm>
          </p:grpSpPr>
          <p:pic>
            <p:nvPicPr>
              <p:cNvPr id="3" name="Grafik 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1731" y="875752"/>
                <a:ext cx="6663727" cy="3455597"/>
              </a:xfrm>
              <a:prstGeom prst="rect">
                <a:avLst/>
              </a:prstGeom>
            </p:spPr>
          </p:pic>
          <p:pic>
            <p:nvPicPr>
              <p:cNvPr id="4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59657" y="2848545"/>
                <a:ext cx="159393" cy="1540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Ellipse 6"/>
              <p:cNvSpPr/>
              <p:nvPr/>
            </p:nvSpPr>
            <p:spPr>
              <a:xfrm>
                <a:off x="6743978" y="1913724"/>
                <a:ext cx="133888" cy="12943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5117438" y="2050697"/>
                <a:ext cx="133888" cy="12943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5" name="Ellipse 14"/>
              <p:cNvSpPr/>
              <p:nvPr/>
            </p:nvSpPr>
            <p:spPr>
              <a:xfrm>
                <a:off x="5705465" y="2922116"/>
                <a:ext cx="133888" cy="12943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6677034" y="2366755"/>
                <a:ext cx="133888" cy="129437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sp>
          <p:nvSpPr>
            <p:cNvPr id="8" name="Ellipse 7"/>
            <p:cNvSpPr/>
            <p:nvPr/>
          </p:nvSpPr>
          <p:spPr>
            <a:xfrm>
              <a:off x="6810922" y="1849005"/>
              <a:ext cx="133888" cy="1294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" name="Ellipse 9"/>
            <p:cNvSpPr/>
            <p:nvPr/>
          </p:nvSpPr>
          <p:spPr>
            <a:xfrm>
              <a:off x="5338149" y="3221938"/>
              <a:ext cx="133888" cy="1294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7" name="Ellipse 16"/>
            <p:cNvSpPr/>
            <p:nvPr/>
          </p:nvSpPr>
          <p:spPr>
            <a:xfrm>
              <a:off x="6822222" y="2077159"/>
              <a:ext cx="133888" cy="1294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8" name="Ellipse 17"/>
            <p:cNvSpPr/>
            <p:nvPr/>
          </p:nvSpPr>
          <p:spPr>
            <a:xfrm>
              <a:off x="4971444" y="1967675"/>
              <a:ext cx="133888" cy="1294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1" name="Ellipse 20"/>
            <p:cNvSpPr/>
            <p:nvPr/>
          </p:nvSpPr>
          <p:spPr>
            <a:xfrm>
              <a:off x="4869540" y="2053105"/>
              <a:ext cx="133888" cy="129437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36" name="Gruppieren 35"/>
          <p:cNvGrpSpPr/>
          <p:nvPr/>
        </p:nvGrpSpPr>
        <p:grpSpPr>
          <a:xfrm>
            <a:off x="2727325" y="1839597"/>
            <a:ext cx="3414155" cy="2180232"/>
            <a:chOff x="2727325" y="1839597"/>
            <a:chExt cx="3414155" cy="2180232"/>
          </a:xfrm>
        </p:grpSpPr>
        <p:sp>
          <p:nvSpPr>
            <p:cNvPr id="5" name="Ellipse 4"/>
            <p:cNvSpPr/>
            <p:nvPr/>
          </p:nvSpPr>
          <p:spPr>
            <a:xfrm>
              <a:off x="6007592" y="3272818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6" name="Ellipse 5"/>
            <p:cNvSpPr/>
            <p:nvPr/>
          </p:nvSpPr>
          <p:spPr>
            <a:xfrm>
              <a:off x="5873703" y="2840978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" name="Ellipse 8"/>
            <p:cNvSpPr/>
            <p:nvPr/>
          </p:nvSpPr>
          <p:spPr>
            <a:xfrm>
              <a:off x="4688539" y="3831348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1" name="Ellipse 10"/>
            <p:cNvSpPr/>
            <p:nvPr/>
          </p:nvSpPr>
          <p:spPr>
            <a:xfrm>
              <a:off x="5772989" y="2937921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Ellipse 11"/>
            <p:cNvSpPr/>
            <p:nvPr/>
          </p:nvSpPr>
          <p:spPr>
            <a:xfrm>
              <a:off x="5003428" y="1839597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3" name="Ellipse 12"/>
            <p:cNvSpPr/>
            <p:nvPr/>
          </p:nvSpPr>
          <p:spPr>
            <a:xfrm>
              <a:off x="2727325" y="2970415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9" name="Ellipse 18"/>
            <p:cNvSpPr/>
            <p:nvPr/>
          </p:nvSpPr>
          <p:spPr>
            <a:xfrm>
              <a:off x="2727325" y="1969034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0" name="Ellipse 19"/>
            <p:cNvSpPr/>
            <p:nvPr/>
          </p:nvSpPr>
          <p:spPr>
            <a:xfrm>
              <a:off x="5395339" y="3890392"/>
              <a:ext cx="133888" cy="129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22" name="Rechteck 21"/>
          <p:cNvSpPr/>
          <p:nvPr/>
        </p:nvSpPr>
        <p:spPr>
          <a:xfrm>
            <a:off x="6007592" y="3955110"/>
            <a:ext cx="1338884" cy="3770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Ellipse 22"/>
          <p:cNvSpPr/>
          <p:nvPr/>
        </p:nvSpPr>
        <p:spPr>
          <a:xfrm>
            <a:off x="3105463" y="4276989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Ellipse 23"/>
          <p:cNvSpPr/>
          <p:nvPr/>
        </p:nvSpPr>
        <p:spPr>
          <a:xfrm>
            <a:off x="1300028" y="4253949"/>
            <a:ext cx="144016" cy="14401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Ellipse 24"/>
          <p:cNvSpPr/>
          <p:nvPr/>
        </p:nvSpPr>
        <p:spPr>
          <a:xfrm>
            <a:off x="5143019" y="4283223"/>
            <a:ext cx="144016" cy="144016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Textfeld 25"/>
          <p:cNvSpPr txBox="1"/>
          <p:nvPr/>
        </p:nvSpPr>
        <p:spPr>
          <a:xfrm>
            <a:off x="3249479" y="4195108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Großunternehmen </a:t>
            </a:r>
            <a:endParaRPr lang="de-AT" sz="1400" dirty="0"/>
          </a:p>
        </p:txBody>
      </p:sp>
      <p:sp>
        <p:nvSpPr>
          <p:cNvPr id="27" name="Textfeld 26"/>
          <p:cNvSpPr txBox="1"/>
          <p:nvPr/>
        </p:nvSpPr>
        <p:spPr>
          <a:xfrm>
            <a:off x="1444044" y="4195108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Kleinunternehmen </a:t>
            </a:r>
            <a:endParaRPr lang="de-AT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5215027" y="4201343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Forschungseinrichtung </a:t>
            </a:r>
            <a:endParaRPr lang="de-AT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395536" y="4528710"/>
            <a:ext cx="83529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b="1" dirty="0" smtClean="0"/>
              <a:t>Branchen: </a:t>
            </a:r>
          </a:p>
          <a:p>
            <a:pPr marL="228600" indent="-228600">
              <a:buAutoNum type="arabicParenBoth"/>
            </a:pPr>
            <a:r>
              <a:rPr lang="de-AT" sz="1200" b="1" dirty="0" smtClean="0"/>
              <a:t>Werkstoffe/Oberflächentechnik: </a:t>
            </a:r>
            <a:r>
              <a:rPr lang="de-AT" sz="1200" dirty="0" smtClean="0"/>
              <a:t>Böhler Edelstahl, RHI, Tiger Lacke, CEST</a:t>
            </a:r>
          </a:p>
          <a:p>
            <a:pPr marL="228600" indent="-228600">
              <a:buAutoNum type="arabicParenBoth"/>
            </a:pPr>
            <a:r>
              <a:rPr lang="de-AT" sz="1200" b="1" dirty="0" smtClean="0"/>
              <a:t>Anlagen/Maschinenbau/Engineering:  </a:t>
            </a:r>
            <a:r>
              <a:rPr lang="de-AT" sz="1200" dirty="0" smtClean="0"/>
              <a:t>Hage Sondermaschinenbau, PKT </a:t>
            </a:r>
            <a:r>
              <a:rPr lang="de-AT" sz="1200" dirty="0" err="1" smtClean="0"/>
              <a:t>Bürtlmair</a:t>
            </a:r>
            <a:r>
              <a:rPr lang="de-AT" sz="1200" dirty="0" smtClean="0"/>
              <a:t>, </a:t>
            </a:r>
            <a:r>
              <a:rPr lang="de-AT" sz="1200" dirty="0" err="1" smtClean="0"/>
              <a:t>Lithoz</a:t>
            </a:r>
            <a:r>
              <a:rPr lang="de-AT" sz="1200" dirty="0" smtClean="0"/>
              <a:t>, </a:t>
            </a:r>
            <a:r>
              <a:rPr lang="de-AT" sz="1200" dirty="0" smtClean="0"/>
              <a:t>O.K. + Partner</a:t>
            </a:r>
            <a:endParaRPr lang="de-AT" sz="1200" dirty="0" smtClean="0"/>
          </a:p>
          <a:p>
            <a:pPr marL="228600" indent="-228600">
              <a:buAutoNum type="arabicParenBoth"/>
            </a:pPr>
            <a:r>
              <a:rPr lang="de-AT" sz="1200" b="1" dirty="0" smtClean="0"/>
              <a:t>(3) Elektronik: </a:t>
            </a:r>
            <a:r>
              <a:rPr lang="de-AT" sz="1200" dirty="0" smtClean="0"/>
              <a:t>LAM </a:t>
            </a:r>
            <a:r>
              <a:rPr lang="de-AT" sz="1200" dirty="0"/>
              <a:t>Research</a:t>
            </a:r>
            <a:endParaRPr lang="de-AT" sz="1200" b="1" dirty="0" smtClean="0"/>
          </a:p>
          <a:p>
            <a:r>
              <a:rPr lang="de-AT" sz="1200" b="1" dirty="0" smtClean="0"/>
              <a:t>(4) Automotive: </a:t>
            </a:r>
            <a:r>
              <a:rPr lang="de-AT" sz="1200" dirty="0" smtClean="0"/>
              <a:t>Magna Steyr Engineering,  Mahle Austria Filtersystem</a:t>
            </a:r>
          </a:p>
          <a:p>
            <a:r>
              <a:rPr lang="de-AT" sz="1200" b="1" dirty="0" smtClean="0"/>
              <a:t>(5) Luft-und Raumfahrt: </a:t>
            </a:r>
            <a:r>
              <a:rPr lang="de-AT" sz="1200" dirty="0" smtClean="0"/>
              <a:t>Airbus DS, RHP Technology </a:t>
            </a:r>
          </a:p>
          <a:p>
            <a:r>
              <a:rPr lang="de-AT" sz="1200" b="1" dirty="0" smtClean="0"/>
              <a:t>(6) Energietechnik: </a:t>
            </a:r>
            <a:r>
              <a:rPr lang="de-AT" sz="1200" dirty="0" smtClean="0"/>
              <a:t>GE Jenbacher</a:t>
            </a:r>
          </a:p>
          <a:p>
            <a:r>
              <a:rPr lang="de-AT" sz="1200" b="1" dirty="0" smtClean="0"/>
              <a:t>(7) Forschung, Wissenschaft und Ausbildung: </a:t>
            </a:r>
            <a:r>
              <a:rPr lang="de-AT" sz="1200" dirty="0" err="1" smtClean="0"/>
              <a:t>Joanneum</a:t>
            </a:r>
            <a:r>
              <a:rPr lang="de-AT" sz="1200" dirty="0" smtClean="0"/>
              <a:t> Research</a:t>
            </a:r>
            <a:r>
              <a:rPr lang="de-AT" sz="1200" b="1" dirty="0" smtClean="0"/>
              <a:t>, </a:t>
            </a:r>
            <a:r>
              <a:rPr lang="de-AT" sz="1200" dirty="0" smtClean="0"/>
              <a:t>FOTEC, Montanuniversität, </a:t>
            </a:r>
            <a:r>
              <a:rPr lang="de-AT" sz="1200" dirty="0" err="1" smtClean="0"/>
              <a:t>Profactor</a:t>
            </a:r>
            <a:r>
              <a:rPr lang="de-AT" sz="1200" dirty="0" smtClean="0"/>
              <a:t>, TU Wien</a:t>
            </a:r>
          </a:p>
          <a:p>
            <a:endParaRPr lang="de-AT" sz="1400" dirty="0"/>
          </a:p>
        </p:txBody>
      </p:sp>
      <p:sp>
        <p:nvSpPr>
          <p:cNvPr id="33" name="Textfeld 32"/>
          <p:cNvSpPr txBox="1"/>
          <p:nvPr/>
        </p:nvSpPr>
        <p:spPr>
          <a:xfrm>
            <a:off x="1052135" y="33265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smtClean="0"/>
              <a:t>Partner von addmanu.at  - österreichische und ausländische Partner </a:t>
            </a:r>
            <a:endParaRPr lang="de-AT" b="1" dirty="0"/>
          </a:p>
        </p:txBody>
      </p:sp>
      <p:sp>
        <p:nvSpPr>
          <p:cNvPr id="34" name="Textfeld 33"/>
          <p:cNvSpPr txBox="1"/>
          <p:nvPr/>
        </p:nvSpPr>
        <p:spPr>
          <a:xfrm>
            <a:off x="8607497" y="6386221"/>
            <a:ext cx="432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828E99-BE0B-42A0-A6EC-3A6C25B9AB1A}" type="slidenum">
              <a:rPr lang="de-AT" sz="1100" smtClean="0"/>
              <a:t>4</a:t>
            </a:fld>
            <a:endParaRPr lang="de-AT" sz="1100" dirty="0"/>
          </a:p>
        </p:txBody>
      </p:sp>
    </p:spTree>
    <p:extLst>
      <p:ext uri="{BB962C8B-B14F-4D97-AF65-F5344CB8AC3E}">
        <p14:creationId xmlns:p14="http://schemas.microsoft.com/office/powerpoint/2010/main" val="40032836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Bildschirmpräsentation (4:3)</PresentationFormat>
  <Paragraphs>45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Strategisch und inhaltliche Ausrichtung von addmanu.at</vt:lpstr>
      <vt:lpstr>Fokussierung auf generative Fertigung in der industriellen Produktion – Konzentration auf folgende Herausforderungen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ziduser</dc:creator>
  <cp:lastModifiedBy>ziduser</cp:lastModifiedBy>
  <cp:revision>104</cp:revision>
  <cp:lastPrinted>2015-04-30T10:48:37Z</cp:lastPrinted>
  <dcterms:created xsi:type="dcterms:W3CDTF">2015-01-16T09:48:14Z</dcterms:created>
  <dcterms:modified xsi:type="dcterms:W3CDTF">2016-07-25T09:36:05Z</dcterms:modified>
</cp:coreProperties>
</file>